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81" r:id="rId24"/>
    <p:sldId id="282" r:id="rId25"/>
    <p:sldId id="283" r:id="rId26"/>
  </p:sldIdLst>
  <p:sldSz cx="18288000" cy="10287000"/>
  <p:notesSz cx="10287000" cy="18288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stoga" panose="020B0600000101010101" charset="0"/>
      <p:regular r:id="rId32"/>
    </p:embeddedFont>
    <p:embeddedFont>
      <p:font typeface="아리따-돋움4.0(OTF)-Light" panose="02020603020101020101" pitchFamily="18" charset="-127"/>
      <p:regular r:id="rId33"/>
    </p:embeddedFont>
    <p:embeddedFont>
      <p:font typeface="Mooli" pitchFamily="2" charset="0"/>
      <p:regular r:id="rId34"/>
    </p:embeddedFont>
    <p:embeddedFont>
      <p:font typeface="아리따-돋움4.0(OTF)-Medium" panose="02020603020101020101" pitchFamily="18" charset="-127"/>
      <p:regular r:id="rId35"/>
    </p:embeddedFont>
    <p:embeddedFont>
      <p:font typeface="Alfa Slab One" panose="020B0600000101010101" charset="0"/>
      <p:regular r:id="rId36"/>
    </p:embeddedFont>
    <p:embeddedFont>
      <p:font typeface="아리따-돋움4.0(OTF)-Bold" panose="02020603020101020101" pitchFamily="18" charset="-127"/>
      <p:regular r:id="rId37"/>
    </p:embeddedFont>
    <p:embeddedFont>
      <p:font typeface="아리따-돋움4.0(OTF)-SemiBold" panose="02020603020101020101" pitchFamily="18" charset="-127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D6"/>
    <a:srgbClr val="E46944"/>
    <a:srgbClr val="EDC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0ba802ee8_5_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90ba802ee8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0ce61cb7d_0_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90ce61cb7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90ba802ee8_5_2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290ba802ee8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910c54ec4a_1_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910c54ec4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10c54ec4a_1_3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2910c54ec4a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0ba802ee8_6_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90ba802ee8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0ba802ee8_6_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290ba802ee8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0ba802ee8_6_5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290ba802ee8_6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4fc569f8b5_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24fc569f8b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90ba802ee8_6_7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290ba802ee8_6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0ba802ee8_6_8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90ba802ee8_6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90ba802ee8_6_16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290ba802ee8_6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0ba802ee8_6_17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g290ba802ee8_6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90ba802ee8_6_1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9" name="Google Shape;679;g290ba802ee8_6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0ba802ee8_0_1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90ba802ee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Relationship Id="rId9" Type="http://schemas.openxmlformats.org/officeDocument/2006/relationships/image" Target="../media/image7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image" Target="../media/image7.png"/><Relationship Id="rId7" Type="http://schemas.openxmlformats.org/officeDocument/2006/relationships/image" Target="../media/image11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g"/><Relationship Id="rId11" Type="http://schemas.openxmlformats.org/officeDocument/2006/relationships/image" Target="../media/image75.png"/><Relationship Id="rId5" Type="http://schemas.openxmlformats.org/officeDocument/2006/relationships/image" Target="../media/image113.jpg"/><Relationship Id="rId10" Type="http://schemas.openxmlformats.org/officeDocument/2006/relationships/image" Target="../media/image118.jpg"/><Relationship Id="rId4" Type="http://schemas.openxmlformats.org/officeDocument/2006/relationships/image" Target="../media/image112.jpg"/><Relationship Id="rId9" Type="http://schemas.openxmlformats.org/officeDocument/2006/relationships/image" Target="../media/image11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jpg"/><Relationship Id="rId26" Type="http://schemas.openxmlformats.org/officeDocument/2006/relationships/image" Target="../media/image58.png"/><Relationship Id="rId3" Type="http://schemas.openxmlformats.org/officeDocument/2006/relationships/image" Target="../media/image34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jp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43300" y="-28875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1897704" y="526942"/>
            <a:ext cx="5102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11433"/>
                </a:solidFill>
                <a:latin typeface="Mooli" pitchFamily="2" charset="0"/>
              </a:rPr>
              <a:t>PROJECT 2TEAM</a:t>
            </a:r>
            <a:endParaRPr sz="1800" b="0" i="0" u="none" strike="noStrike" cap="none" dirty="0">
              <a:solidFill>
                <a:schemeClr val="dk1"/>
              </a:solidFill>
              <a:latin typeface="Mooli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18096" y="4164650"/>
            <a:ext cx="4633800" cy="954300"/>
          </a:xfrm>
          <a:prstGeom prst="rect">
            <a:avLst/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우리</a:t>
            </a:r>
            <a:r>
              <a:rPr lang="en-US" sz="28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8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집에</a:t>
            </a:r>
            <a:r>
              <a:rPr lang="en-US" sz="28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왜 </a:t>
            </a:r>
            <a:r>
              <a:rPr lang="en-US" sz="28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왔니</a:t>
            </a:r>
            <a:r>
              <a:rPr lang="en-US" sz="28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?</a:t>
            </a:r>
            <a:endParaRPr sz="2800" dirty="0">
              <a:solidFill>
                <a:srgbClr val="EF5A4A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우리는</a:t>
            </a:r>
            <a:r>
              <a:rPr lang="en-US" sz="28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8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꽃을</a:t>
            </a:r>
            <a:r>
              <a:rPr lang="en-US" sz="28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8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찾으러</a:t>
            </a:r>
            <a:r>
              <a:rPr lang="en-US" sz="28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8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왔지</a:t>
            </a:r>
            <a:r>
              <a:rPr lang="en-US" sz="28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!</a:t>
            </a:r>
            <a:endParaRPr sz="2800" dirty="0">
              <a:solidFill>
                <a:srgbClr val="EF5A4A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18112" y="923946"/>
            <a:ext cx="94167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EF5A4A"/>
                </a:solidFill>
                <a:latin typeface="Mooli" pitchFamily="2" charset="0"/>
              </a:rPr>
              <a:t>WFF</a:t>
            </a:r>
            <a:endParaRPr sz="7200" b="1" dirty="0">
              <a:solidFill>
                <a:srgbClr val="EF5A4A"/>
              </a:solidFill>
              <a:latin typeface="Mooli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111433"/>
                </a:solidFill>
                <a:latin typeface="Mooli" pitchFamily="2" charset="0"/>
              </a:rPr>
              <a:t>WE FIND FLOWER</a:t>
            </a:r>
            <a:endParaRPr sz="4800" b="1" dirty="0">
              <a:solidFill>
                <a:srgbClr val="111433"/>
              </a:solidFill>
              <a:latin typeface="Mooli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112" y="3874768"/>
            <a:ext cx="239456" cy="204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818112" y="7810886"/>
            <a:ext cx="124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11433"/>
                </a:solidFill>
                <a:latin typeface="Mooli" pitchFamily="2" charset="0"/>
              </a:rPr>
              <a:t>Project</a:t>
            </a:r>
            <a:endParaRPr sz="1500" dirty="0">
              <a:solidFill>
                <a:srgbClr val="111433"/>
              </a:solidFill>
              <a:latin typeface="Mooli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11433"/>
                </a:solidFill>
                <a:latin typeface="Mooli" pitchFamily="2" charset="0"/>
              </a:rPr>
              <a:t>Member</a:t>
            </a:r>
            <a:endParaRPr sz="1500" dirty="0">
              <a:solidFill>
                <a:srgbClr val="111433"/>
              </a:solidFill>
              <a:latin typeface="Mooli" pitchFamily="2" charset="0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725943" y="7706975"/>
            <a:ext cx="46338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11433"/>
                </a:solidFill>
                <a:latin typeface="Mooli" pitchFamily="2" charset="0"/>
              </a:rPr>
              <a:t>Au </a:t>
            </a:r>
            <a:r>
              <a:rPr lang="en-US" sz="1500" dirty="0" err="1">
                <a:solidFill>
                  <a:srgbClr val="111433"/>
                </a:solidFill>
                <a:latin typeface="Mooli" pitchFamily="2" charset="0"/>
              </a:rPr>
              <a:t>yejin</a:t>
            </a:r>
            <a:r>
              <a:rPr lang="en-US" sz="1500" dirty="0">
                <a:solidFill>
                  <a:srgbClr val="111433"/>
                </a:solidFill>
                <a:latin typeface="Mooli" pitchFamily="2" charset="0"/>
              </a:rPr>
              <a:t> • Jo </a:t>
            </a:r>
            <a:r>
              <a:rPr lang="en-US" sz="1500" dirty="0" err="1">
                <a:solidFill>
                  <a:srgbClr val="111433"/>
                </a:solidFill>
                <a:latin typeface="Mooli" pitchFamily="2" charset="0"/>
              </a:rPr>
              <a:t>seongjin</a:t>
            </a:r>
            <a:r>
              <a:rPr lang="en-US" sz="1500" dirty="0">
                <a:solidFill>
                  <a:srgbClr val="111433"/>
                </a:solidFill>
                <a:latin typeface="Mooli" pitchFamily="2" charset="0"/>
              </a:rPr>
              <a:t> • Cho </a:t>
            </a:r>
            <a:r>
              <a:rPr lang="en-US" sz="1500" dirty="0" err="1">
                <a:solidFill>
                  <a:srgbClr val="111433"/>
                </a:solidFill>
                <a:latin typeface="Mooli" pitchFamily="2" charset="0"/>
              </a:rPr>
              <a:t>suejeong</a:t>
            </a:r>
            <a:endParaRPr sz="1500" dirty="0">
              <a:solidFill>
                <a:srgbClr val="111433"/>
              </a:solidFill>
              <a:latin typeface="Mooli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11433"/>
                </a:solidFill>
                <a:latin typeface="Mooli" pitchFamily="2" charset="0"/>
              </a:rPr>
              <a:t>Cho </a:t>
            </a:r>
            <a:r>
              <a:rPr lang="en-US" sz="1500" dirty="0" err="1">
                <a:solidFill>
                  <a:srgbClr val="111433"/>
                </a:solidFill>
                <a:latin typeface="Mooli" pitchFamily="2" charset="0"/>
              </a:rPr>
              <a:t>yoonchae</a:t>
            </a:r>
            <a:r>
              <a:rPr lang="en-US" sz="1500" dirty="0">
                <a:solidFill>
                  <a:srgbClr val="111433"/>
                </a:solidFill>
                <a:latin typeface="Mooli" pitchFamily="2" charset="0"/>
              </a:rPr>
              <a:t> • Park </a:t>
            </a:r>
            <a:r>
              <a:rPr lang="en-US" sz="1500" dirty="0" err="1">
                <a:solidFill>
                  <a:srgbClr val="111433"/>
                </a:solidFill>
                <a:latin typeface="Mooli" pitchFamily="2" charset="0"/>
              </a:rPr>
              <a:t>hyerim</a:t>
            </a:r>
            <a:r>
              <a:rPr lang="en-US" sz="1500" dirty="0">
                <a:solidFill>
                  <a:srgbClr val="111433"/>
                </a:solidFill>
                <a:latin typeface="Mooli" pitchFamily="2" charset="0"/>
              </a:rPr>
              <a:t> • </a:t>
            </a:r>
            <a:r>
              <a:rPr lang="en-US" sz="1500" dirty="0" err="1">
                <a:solidFill>
                  <a:srgbClr val="111433"/>
                </a:solidFill>
                <a:latin typeface="Mooli" pitchFamily="2" charset="0"/>
              </a:rPr>
              <a:t>Chae</a:t>
            </a:r>
            <a:r>
              <a:rPr lang="en-US" sz="1500" dirty="0">
                <a:solidFill>
                  <a:srgbClr val="111433"/>
                </a:solidFill>
                <a:latin typeface="Mooli" pitchFamily="2" charset="0"/>
              </a:rPr>
              <a:t> </a:t>
            </a:r>
            <a:r>
              <a:rPr lang="en-US" sz="1500" dirty="0" err="1">
                <a:solidFill>
                  <a:srgbClr val="111433"/>
                </a:solidFill>
                <a:latin typeface="Mooli" pitchFamily="2" charset="0"/>
              </a:rPr>
              <a:t>seungbyeong</a:t>
            </a:r>
            <a:endParaRPr sz="1500" dirty="0">
              <a:solidFill>
                <a:srgbClr val="111433"/>
              </a:solidFill>
              <a:latin typeface="Mooli" pitchFamily="2" charset="0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80886" y="300554"/>
            <a:ext cx="395288" cy="96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112" y="7494401"/>
            <a:ext cx="3402123" cy="1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9626" y="2575713"/>
            <a:ext cx="14620247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df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2"/>
          <p:cNvSpPr txBox="1"/>
          <p:nvPr/>
        </p:nvSpPr>
        <p:spPr>
          <a:xfrm rot="5400000">
            <a:off x="-2096988" y="4896586"/>
            <a:ext cx="487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F5A4A"/>
                </a:solidFill>
              </a:rPr>
              <a:t> •••• We Find Flower ••••</a:t>
            </a:r>
            <a:endParaRPr sz="1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E46944"/>
              </a:solidFill>
            </a:endParaRPr>
          </a:p>
        </p:txBody>
      </p:sp>
      <p:sp>
        <p:nvSpPr>
          <p:cNvPr id="337" name="Google Shape;337;p22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7 Gantt Chart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>
            <a:off x="6706741" y="9719554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</a:rPr>
              <a:t>WFF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2"/>
          <p:cNvSpPr txBox="1"/>
          <p:nvPr/>
        </p:nvSpPr>
        <p:spPr>
          <a:xfrm>
            <a:off x="6290253" y="817867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협업관리</a:t>
            </a:r>
            <a:endParaRPr sz="4800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413" y="1803951"/>
            <a:ext cx="3780626" cy="218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0725" y="1803950"/>
            <a:ext cx="3872733" cy="218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6150" y="1755575"/>
            <a:ext cx="3190599" cy="22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1700" y="6949500"/>
            <a:ext cx="15091400" cy="26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143" y="4484412"/>
            <a:ext cx="3780626" cy="20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7518" y="4484400"/>
            <a:ext cx="5571351" cy="20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68530" y="4492450"/>
            <a:ext cx="5819026" cy="2006448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7" name="Google Shape;347;p22"/>
          <p:cNvSpPr txBox="1"/>
          <p:nvPr/>
        </p:nvSpPr>
        <p:spPr>
          <a:xfrm>
            <a:off x="1008600" y="1803950"/>
            <a:ext cx="1855864" cy="22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46944"/>
                </a:solidFill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en-US" sz="1700" b="1" dirty="0">
                <a:solidFill>
                  <a:srgbClr val="E46944"/>
                </a:solidFill>
                <a:latin typeface="Calibri"/>
                <a:ea typeface="Calibri"/>
                <a:cs typeface="Calibri"/>
                <a:sym typeface="Calibri"/>
              </a:rPr>
              <a:t>Notion</a:t>
            </a:r>
            <a:endParaRPr sz="1700" b="1" dirty="0">
              <a:solidFill>
                <a:srgbClr val="E469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노션을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이용하여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 smtClean="0">
                <a:latin typeface="Calibri"/>
                <a:ea typeface="Calibri"/>
                <a:cs typeface="Calibri"/>
                <a:sym typeface="Calibri"/>
              </a:rPr>
              <a:t>역할분배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아이디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정리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,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이슈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보고서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,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발표자료입력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,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DATABASE 등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진행상황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공유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2"/>
          <p:cNvSpPr txBox="1"/>
          <p:nvPr/>
        </p:nvSpPr>
        <p:spPr>
          <a:xfrm>
            <a:off x="1008600" y="4492475"/>
            <a:ext cx="1855864" cy="22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46944"/>
                </a:solidFill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en-US" sz="1700" b="1" dirty="0" err="1">
                <a:solidFill>
                  <a:srgbClr val="E46944"/>
                </a:solidFill>
                <a:latin typeface="Calibri"/>
                <a:ea typeface="Calibri"/>
                <a:cs typeface="Calibri"/>
                <a:sym typeface="Calibri"/>
              </a:rPr>
              <a:t>Figma</a:t>
            </a:r>
            <a:endParaRPr sz="1700" b="1" dirty="0">
              <a:solidFill>
                <a:srgbClr val="E469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피그마를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이용하여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주제선정을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위한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만다라트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계획표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템플릿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6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 smtClean="0">
                <a:latin typeface="Calibri"/>
                <a:ea typeface="Calibri"/>
                <a:cs typeface="Calibri"/>
                <a:sym typeface="Calibri"/>
              </a:rPr>
              <a:t>아이디어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latin typeface="Calibri"/>
                <a:ea typeface="Calibri"/>
                <a:cs typeface="Calibri"/>
                <a:sym typeface="Calibri"/>
              </a:rPr>
              <a:t>회의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공유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2"/>
          <p:cNvSpPr txBox="1"/>
          <p:nvPr/>
        </p:nvSpPr>
        <p:spPr>
          <a:xfrm>
            <a:off x="1008600" y="6901100"/>
            <a:ext cx="1673100" cy="2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E46944"/>
                </a:solidFill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en-US" sz="1600" b="1" dirty="0">
                <a:solidFill>
                  <a:srgbClr val="E46944"/>
                </a:solidFill>
                <a:latin typeface="Calibri"/>
                <a:ea typeface="Calibri"/>
                <a:cs typeface="Calibri"/>
                <a:sym typeface="Calibri"/>
              </a:rPr>
              <a:t>Trello</a:t>
            </a:r>
            <a:endParaRPr sz="1600" b="1" dirty="0">
              <a:solidFill>
                <a:srgbClr val="E469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600" dirty="0" err="1" smtClean="0">
                <a:latin typeface="Calibri"/>
                <a:ea typeface="Calibri"/>
                <a:cs typeface="Calibri"/>
                <a:sym typeface="Calibri"/>
              </a:rPr>
              <a:t>트렐로를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latin typeface="Calibri"/>
                <a:ea typeface="Calibri"/>
                <a:cs typeface="Calibri"/>
                <a:sym typeface="Calibri"/>
              </a:rPr>
              <a:t>이용하여</a:t>
            </a:r>
            <a:r>
              <a:rPr lang="en-US" sz="16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일일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진행상황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공유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17294112" y="5009524"/>
            <a:ext cx="6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46944"/>
                </a:solidFill>
              </a:rPr>
              <a:t>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3"/>
          <p:cNvSpPr txBox="1"/>
          <p:nvPr/>
        </p:nvSpPr>
        <p:spPr>
          <a:xfrm rot="5400000">
            <a:off x="-2096988" y="4896586"/>
            <a:ext cx="487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F5A4A"/>
                </a:solidFill>
              </a:rPr>
              <a:t> •••• We Find Flower ••••</a:t>
            </a:r>
            <a:endParaRPr sz="1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E46944"/>
              </a:solidFill>
            </a:endParaRPr>
          </a:p>
        </p:txBody>
      </p:sp>
      <p:sp>
        <p:nvSpPr>
          <p:cNvPr id="357" name="Google Shape;357;p23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7 Gantt Chart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3"/>
          <p:cNvSpPr txBox="1"/>
          <p:nvPr/>
        </p:nvSpPr>
        <p:spPr>
          <a:xfrm>
            <a:off x="6706741" y="9719554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</a:rPr>
              <a:t>WFF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3"/>
          <p:cNvSpPr txBox="1"/>
          <p:nvPr/>
        </p:nvSpPr>
        <p:spPr>
          <a:xfrm>
            <a:off x="1502074" y="1131467"/>
            <a:ext cx="57075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 dirty="0">
                <a:solidFill>
                  <a:srgbClr val="EF5A4A"/>
                </a:solidFill>
                <a:latin typeface="Mooli" pitchFamily="2" charset="0"/>
              </a:rPr>
              <a:t>Gantt Chart</a:t>
            </a:r>
            <a:endParaRPr sz="4800" dirty="0">
              <a:solidFill>
                <a:srgbClr val="EF5A4A"/>
              </a:solidFill>
              <a:latin typeface="Mooli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4800" dirty="0">
              <a:solidFill>
                <a:srgbClr val="EF5A4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세부적인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업무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분장으로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세부화된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일감을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분배하여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팀원간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스케줄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조정</a:t>
            </a:r>
            <a:endParaRPr sz="2600" dirty="0">
              <a:solidFill>
                <a:srgbClr val="EF5A4A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>
              <a:solidFill>
                <a:srgbClr val="EF5A4A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시간분배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단기적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목표를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통한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능동적인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프로젝트</a:t>
            </a:r>
            <a:r>
              <a:rPr lang="en-US" sz="26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6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참여</a:t>
            </a:r>
            <a:endParaRPr sz="2600" dirty="0">
              <a:solidFill>
                <a:srgbClr val="EF5A4A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pic>
        <p:nvPicPr>
          <p:cNvPr id="360" name="Google Shape;3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286291" y="-1258423"/>
            <a:ext cx="5704406" cy="889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146147" y="3586126"/>
            <a:ext cx="3959344" cy="887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D1BE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4"/>
          <p:cNvSpPr txBox="1"/>
          <p:nvPr/>
        </p:nvSpPr>
        <p:spPr>
          <a:xfrm>
            <a:off x="17294112" y="5009524"/>
            <a:ext cx="6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1433"/>
                </a:solidFill>
              </a:rPr>
              <a:t>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4"/>
          <p:cNvSpPr txBox="1"/>
          <p:nvPr/>
        </p:nvSpPr>
        <p:spPr>
          <a:xfrm rot="5400000">
            <a:off x="-2096988" y="4896586"/>
            <a:ext cx="487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EF5A4A"/>
                </a:solidFill>
              </a:rPr>
              <a:t> •••• We Find Flower ••••</a:t>
            </a:r>
            <a:endParaRPr sz="1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11433"/>
              </a:solidFill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14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111433"/>
                </a:solidFill>
              </a:rPr>
              <a:t>8</a:t>
            </a:r>
            <a:r>
              <a:rPr lang="en-US" sz="1300">
                <a:solidFill>
                  <a:srgbClr val="1114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111433"/>
                </a:solidFill>
              </a:rPr>
              <a:t>기능명세서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4"/>
          <p:cNvSpPr txBox="1"/>
          <p:nvPr/>
        </p:nvSpPr>
        <p:spPr>
          <a:xfrm>
            <a:off x="6706741" y="9730667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1433"/>
                </a:solidFill>
              </a:rPr>
              <a:t>WFF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4"/>
          <p:cNvSpPr txBox="1"/>
          <p:nvPr/>
        </p:nvSpPr>
        <p:spPr>
          <a:xfrm>
            <a:off x="7715775" y="1063825"/>
            <a:ext cx="328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기능명세서</a:t>
            </a:r>
            <a:endParaRPr sz="4800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372" name="Google Shape;37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01507" y="8299018"/>
            <a:ext cx="320751" cy="2185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7108" y="633473"/>
            <a:ext cx="847077" cy="86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264" y="633473"/>
            <a:ext cx="847077" cy="86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6272" y="2168825"/>
            <a:ext cx="9697157" cy="793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5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9 주요 코드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585453" y="1061742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E46944"/>
                </a:solidFill>
              </a:rPr>
              <a:t>주요</a:t>
            </a:r>
            <a:r>
              <a:rPr lang="en-US" sz="4800" dirty="0">
                <a:solidFill>
                  <a:srgbClr val="E46944"/>
                </a:solidFill>
              </a:rPr>
              <a:t> </a:t>
            </a:r>
            <a:r>
              <a:rPr lang="en-US" sz="4800" dirty="0" err="1">
                <a:solidFill>
                  <a:srgbClr val="E46944"/>
                </a:solidFill>
              </a:rPr>
              <a:t>코드</a:t>
            </a:r>
            <a:endParaRPr sz="4800" dirty="0">
              <a:solidFill>
                <a:srgbClr val="E46944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15480" y="1166177"/>
            <a:ext cx="2360995" cy="553800"/>
            <a:chOff x="3415480" y="1166177"/>
            <a:chExt cx="2360995" cy="553800"/>
          </a:xfrm>
        </p:grpSpPr>
        <p:pic>
          <p:nvPicPr>
            <p:cNvPr id="383" name="Google Shape;383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4319078" y="262579"/>
              <a:ext cx="553800" cy="236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25"/>
            <p:cNvSpPr txBox="1"/>
            <p:nvPr/>
          </p:nvSpPr>
          <p:spPr>
            <a:xfrm>
              <a:off x="3574050" y="1207851"/>
              <a:ext cx="2012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>
                  <a:solidFill>
                    <a:schemeClr val="lt1"/>
                  </a:solidFill>
                </a:rPr>
                <a:t>FRONTEND</a:t>
              </a:r>
              <a:endParaRPr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25"/>
          <p:cNvSpPr txBox="1"/>
          <p:nvPr/>
        </p:nvSpPr>
        <p:spPr>
          <a:xfrm>
            <a:off x="729675" y="219920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solidFill>
                  <a:schemeClr val="dk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MediaQuery</a:t>
            </a:r>
            <a:r>
              <a:rPr lang="en-US" sz="2300" dirty="0">
                <a:solidFill>
                  <a:schemeClr val="dk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Bootstrap 등 </a:t>
            </a:r>
            <a:r>
              <a:rPr lang="en-US" sz="2300" dirty="0" err="1">
                <a:solidFill>
                  <a:schemeClr val="dk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활용</a:t>
            </a:r>
            <a:r>
              <a:rPr lang="en-US" sz="2300" dirty="0">
                <a:solidFill>
                  <a:schemeClr val="dk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300" dirty="0" err="1">
                <a:solidFill>
                  <a:schemeClr val="dk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반응형</a:t>
            </a:r>
            <a:r>
              <a:rPr lang="en-US" sz="2300" dirty="0">
                <a:solidFill>
                  <a:schemeClr val="dk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웹 </a:t>
            </a:r>
            <a:r>
              <a:rPr lang="en-US" sz="2300" dirty="0" err="1">
                <a:solidFill>
                  <a:schemeClr val="dk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구현</a:t>
            </a:r>
            <a:endParaRPr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675" y="1872250"/>
            <a:ext cx="504680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5"/>
          <p:cNvSpPr txBox="1"/>
          <p:nvPr/>
        </p:nvSpPr>
        <p:spPr>
          <a:xfrm>
            <a:off x="7178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46944"/>
                </a:solidFill>
              </a:rPr>
              <a:t>● </a:t>
            </a:r>
            <a:r>
              <a:rPr lang="en-US" sz="2300" b="1" dirty="0" err="1">
                <a:solidFill>
                  <a:srgbClr val="E46944"/>
                </a:solidFill>
              </a:rPr>
              <a:t>구현이미지</a:t>
            </a:r>
            <a:endParaRPr b="1" dirty="0">
              <a:solidFill>
                <a:srgbClr val="E46944"/>
              </a:solidFill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12655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46944"/>
                </a:solidFill>
              </a:rPr>
              <a:t>● </a:t>
            </a:r>
            <a:r>
              <a:rPr lang="en-US" sz="2300" b="1" dirty="0" err="1">
                <a:solidFill>
                  <a:srgbClr val="E46944"/>
                </a:solidFill>
              </a:rPr>
              <a:t>주요코드</a:t>
            </a:r>
            <a:endParaRPr b="1" dirty="0">
              <a:solidFill>
                <a:srgbClr val="E46944"/>
              </a:solidFill>
            </a:endParaRPr>
          </a:p>
        </p:txBody>
      </p:sp>
      <p:sp>
        <p:nvSpPr>
          <p:cNvPr id="389" name="Google Shape;389;p25"/>
          <p:cNvSpPr txBox="1"/>
          <p:nvPr/>
        </p:nvSpPr>
        <p:spPr>
          <a:xfrm>
            <a:off x="585450" y="34110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46944"/>
                </a:solidFill>
              </a:rPr>
              <a:t>● </a:t>
            </a:r>
            <a:r>
              <a:rPr lang="en-US" sz="2300" b="1" dirty="0" err="1">
                <a:solidFill>
                  <a:srgbClr val="E46944"/>
                </a:solidFill>
              </a:rPr>
              <a:t>기능</a:t>
            </a:r>
            <a:r>
              <a:rPr lang="en-US" sz="2300" b="1" dirty="0">
                <a:solidFill>
                  <a:srgbClr val="E46944"/>
                </a:solidFill>
              </a:rPr>
              <a:t> </a:t>
            </a:r>
            <a:r>
              <a:rPr lang="en-US" sz="2300" b="1" dirty="0" err="1">
                <a:solidFill>
                  <a:srgbClr val="E46944"/>
                </a:solidFill>
              </a:rPr>
              <a:t>안내</a:t>
            </a:r>
            <a:endParaRPr b="1" dirty="0">
              <a:solidFill>
                <a:srgbClr val="E46944"/>
              </a:solidFill>
            </a:endParaRPr>
          </a:p>
        </p:txBody>
      </p:sp>
      <p:sp>
        <p:nvSpPr>
          <p:cNvPr id="390" name="Google Shape;390;p25"/>
          <p:cNvSpPr txBox="1"/>
          <p:nvPr/>
        </p:nvSpPr>
        <p:spPr>
          <a:xfrm>
            <a:off x="585450" y="69891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46944"/>
                </a:solidFill>
              </a:rPr>
              <a:t>● </a:t>
            </a:r>
            <a:r>
              <a:rPr lang="en-US" sz="2300" b="1" dirty="0" err="1">
                <a:solidFill>
                  <a:srgbClr val="E46944"/>
                </a:solidFill>
              </a:rPr>
              <a:t>코드</a:t>
            </a:r>
            <a:r>
              <a:rPr lang="en-US" sz="2300" b="1" dirty="0">
                <a:solidFill>
                  <a:srgbClr val="E46944"/>
                </a:solidFill>
              </a:rPr>
              <a:t> </a:t>
            </a:r>
            <a:r>
              <a:rPr lang="en-US" sz="2300" b="1" dirty="0" err="1">
                <a:solidFill>
                  <a:srgbClr val="E46944"/>
                </a:solidFill>
              </a:rPr>
              <a:t>내용</a:t>
            </a:r>
            <a:endParaRPr b="1" dirty="0">
              <a:solidFill>
                <a:srgbClr val="E46944"/>
              </a:solidFill>
            </a:endParaRPr>
          </a:p>
        </p:txBody>
      </p:sp>
      <p:sp>
        <p:nvSpPr>
          <p:cNvPr id="391" name="Google Shape;391;p25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Bootstrap을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UI를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제작하였음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템플릿을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활용해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디자인을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하였음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92" name="Google Shape;392;p25"/>
          <p:cNvSpPr/>
          <p:nvPr/>
        </p:nvSpPr>
        <p:spPr>
          <a:xfrm>
            <a:off x="735825" y="7527950"/>
            <a:ext cx="5826900" cy="2427300"/>
          </a:xfrm>
          <a:prstGeom prst="roundRect">
            <a:avLst>
              <a:gd name="adj" fmla="val 16667"/>
            </a:avLst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Bootstrap을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반응형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url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연결까지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완료하였음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393" name="Google Shape;3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6750" y="1617400"/>
            <a:ext cx="5442248" cy="2666524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4" name="Google Shape;39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3350" y="4283915"/>
            <a:ext cx="5566877" cy="2496011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5" name="Google Shape;39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55650" y="1592949"/>
            <a:ext cx="6820874" cy="3777358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6" name="Google Shape;39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55650" y="5531920"/>
            <a:ext cx="7400172" cy="4186846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6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9 주요 코드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6"/>
          <p:cNvSpPr txBox="1"/>
          <p:nvPr/>
        </p:nvSpPr>
        <p:spPr>
          <a:xfrm>
            <a:off x="585453" y="1061742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5A4A"/>
                </a:solidFill>
              </a:rPr>
              <a:t>주요 코드</a:t>
            </a:r>
            <a:endParaRPr sz="4800">
              <a:solidFill>
                <a:srgbClr val="EF5A4A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3415478" y="1240480"/>
            <a:ext cx="201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lt1"/>
                </a:solidFill>
              </a:rPr>
              <a:t>FRONTEND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6"/>
          <p:cNvSpPr txBox="1"/>
          <p:nvPr/>
        </p:nvSpPr>
        <p:spPr>
          <a:xfrm>
            <a:off x="729675" y="2199200"/>
            <a:ext cx="5977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MediaQuery, Bootstrap 등 활용 반응형 웹 구현</a:t>
            </a:r>
            <a:endParaRPr/>
          </a:p>
        </p:txBody>
      </p:sp>
      <p:pic>
        <p:nvPicPr>
          <p:cNvPr id="407" name="Google Shape;40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675" y="1872250"/>
            <a:ext cx="504680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6"/>
          <p:cNvSpPr txBox="1"/>
          <p:nvPr/>
        </p:nvSpPr>
        <p:spPr>
          <a:xfrm>
            <a:off x="7178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구현이미지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09" name="Google Shape;409;p26"/>
          <p:cNvSpPr txBox="1"/>
          <p:nvPr/>
        </p:nvSpPr>
        <p:spPr>
          <a:xfrm>
            <a:off x="12655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주요코드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10" name="Google Shape;410;p26"/>
          <p:cNvSpPr txBox="1"/>
          <p:nvPr/>
        </p:nvSpPr>
        <p:spPr>
          <a:xfrm>
            <a:off x="585450" y="34110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기능 안내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11" name="Google Shape;411;p26"/>
          <p:cNvSpPr txBox="1"/>
          <p:nvPr/>
        </p:nvSpPr>
        <p:spPr>
          <a:xfrm>
            <a:off x="585450" y="69891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코드 내용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12" name="Google Shape;412;p26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Bootstrap을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UI를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제작하였음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템플릿을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활용해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디자인을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하였음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413" name="Google Shape;413;p26"/>
          <p:cNvSpPr/>
          <p:nvPr/>
        </p:nvSpPr>
        <p:spPr>
          <a:xfrm>
            <a:off x="735825" y="7527950"/>
            <a:ext cx="5826900" cy="2427300"/>
          </a:xfrm>
          <a:prstGeom prst="roundRect">
            <a:avLst>
              <a:gd name="adj" fmla="val 16667"/>
            </a:avLst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Bootstrap을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반응형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url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연결까지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완료하였음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414" name="Google Shape;4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586" y="1906076"/>
            <a:ext cx="4286963" cy="786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55650" y="1872243"/>
            <a:ext cx="5046799" cy="240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55650" y="4274350"/>
            <a:ext cx="5046800" cy="3147904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8" name="그룹 17"/>
          <p:cNvGrpSpPr/>
          <p:nvPr/>
        </p:nvGrpSpPr>
        <p:grpSpPr>
          <a:xfrm>
            <a:off x="3415480" y="1166177"/>
            <a:ext cx="2360995" cy="553800"/>
            <a:chOff x="3415480" y="1166177"/>
            <a:chExt cx="2360995" cy="553800"/>
          </a:xfrm>
        </p:grpSpPr>
        <p:pic>
          <p:nvPicPr>
            <p:cNvPr id="19" name="Google Shape;383;p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5400000">
              <a:off x="4319078" y="262579"/>
              <a:ext cx="553800" cy="236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384;p25"/>
            <p:cNvSpPr txBox="1"/>
            <p:nvPr/>
          </p:nvSpPr>
          <p:spPr>
            <a:xfrm>
              <a:off x="3574050" y="1207851"/>
              <a:ext cx="2012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>
                  <a:solidFill>
                    <a:schemeClr val="lt1"/>
                  </a:solidFill>
                </a:rPr>
                <a:t>FRONTEND</a:t>
              </a:r>
              <a:endParaRPr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9 주요 코드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585453" y="1061742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5A4A"/>
                </a:solidFill>
              </a:rPr>
              <a:t>주요 코드</a:t>
            </a:r>
            <a:endParaRPr sz="4800">
              <a:solidFill>
                <a:srgbClr val="EF5A4A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7"/>
          <p:cNvSpPr txBox="1"/>
          <p:nvPr/>
        </p:nvSpPr>
        <p:spPr>
          <a:xfrm>
            <a:off x="3415478" y="1240480"/>
            <a:ext cx="201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FRONTEND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7"/>
          <p:cNvSpPr txBox="1"/>
          <p:nvPr/>
        </p:nvSpPr>
        <p:spPr>
          <a:xfrm>
            <a:off x="729675" y="2199200"/>
            <a:ext cx="5977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MediaQuery, Bootstrap 등 활용 반응형 웹 구현</a:t>
            </a:r>
            <a:endParaRPr/>
          </a:p>
        </p:txBody>
      </p:sp>
      <p:pic>
        <p:nvPicPr>
          <p:cNvPr id="427" name="Google Shape;42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675" y="1872250"/>
            <a:ext cx="504680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7"/>
          <p:cNvSpPr txBox="1"/>
          <p:nvPr/>
        </p:nvSpPr>
        <p:spPr>
          <a:xfrm>
            <a:off x="7178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구현이미지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29" name="Google Shape;429;p27"/>
          <p:cNvSpPr txBox="1"/>
          <p:nvPr/>
        </p:nvSpPr>
        <p:spPr>
          <a:xfrm>
            <a:off x="12655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주요코드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30" name="Google Shape;430;p27"/>
          <p:cNvSpPr txBox="1"/>
          <p:nvPr/>
        </p:nvSpPr>
        <p:spPr>
          <a:xfrm>
            <a:off x="585450" y="34110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기능 안내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31" name="Google Shape;431;p27"/>
          <p:cNvSpPr txBox="1"/>
          <p:nvPr/>
        </p:nvSpPr>
        <p:spPr>
          <a:xfrm>
            <a:off x="585450" y="69891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코드 내용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32" name="Google Shape;432;p27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Bootstrap을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UI를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제작하였음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템플릿을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활용해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디자인을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하였음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433" name="Google Shape;433;p27"/>
          <p:cNvSpPr/>
          <p:nvPr/>
        </p:nvSpPr>
        <p:spPr>
          <a:xfrm>
            <a:off x="735825" y="7527950"/>
            <a:ext cx="5826900" cy="2427300"/>
          </a:xfrm>
          <a:prstGeom prst="roundRect">
            <a:avLst>
              <a:gd name="adj" fmla="val 16667"/>
            </a:avLst>
          </a:prstGeom>
          <a:solidFill>
            <a:srgbClr val="FFF3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Bootstrap을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반응형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url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연결까지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완료하였음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434" name="Google Shape;4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7100" y="1717009"/>
            <a:ext cx="5165350" cy="3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7100" y="5535371"/>
            <a:ext cx="5165351" cy="344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6500" y="1719971"/>
            <a:ext cx="4486749" cy="81751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그룹 17"/>
          <p:cNvGrpSpPr/>
          <p:nvPr/>
        </p:nvGrpSpPr>
        <p:grpSpPr>
          <a:xfrm>
            <a:off x="3415480" y="1166177"/>
            <a:ext cx="2360995" cy="553800"/>
            <a:chOff x="3415480" y="1166177"/>
            <a:chExt cx="2360995" cy="553800"/>
          </a:xfrm>
        </p:grpSpPr>
        <p:pic>
          <p:nvPicPr>
            <p:cNvPr id="19" name="Google Shape;383;p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5400000">
              <a:off x="4319078" y="262579"/>
              <a:ext cx="553800" cy="236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384;p25"/>
            <p:cNvSpPr txBox="1"/>
            <p:nvPr/>
          </p:nvSpPr>
          <p:spPr>
            <a:xfrm>
              <a:off x="3574050" y="1207851"/>
              <a:ext cx="2012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>
                  <a:solidFill>
                    <a:schemeClr val="lt1"/>
                  </a:solidFill>
                </a:rPr>
                <a:t>FRONTEND</a:t>
              </a:r>
              <a:endParaRPr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8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8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9 주요 코드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8"/>
          <p:cNvSpPr txBox="1"/>
          <p:nvPr/>
        </p:nvSpPr>
        <p:spPr>
          <a:xfrm>
            <a:off x="585453" y="1061742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5A4A"/>
                </a:solidFill>
              </a:rPr>
              <a:t>주요 코드</a:t>
            </a:r>
            <a:endParaRPr sz="4800">
              <a:solidFill>
                <a:srgbClr val="EF5A4A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8"/>
          <p:cNvSpPr txBox="1"/>
          <p:nvPr/>
        </p:nvSpPr>
        <p:spPr>
          <a:xfrm>
            <a:off x="3415478" y="1240480"/>
            <a:ext cx="201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 b="1">
                <a:solidFill>
                  <a:schemeClr val="lt1"/>
                </a:solidFill>
              </a:rPr>
              <a:t>FRONTEND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8"/>
          <p:cNvSpPr txBox="1"/>
          <p:nvPr/>
        </p:nvSpPr>
        <p:spPr>
          <a:xfrm>
            <a:off x="729675" y="219920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javascript, jQuery 라이브러리 적용</a:t>
            </a:r>
            <a:endParaRPr/>
          </a:p>
        </p:txBody>
      </p:sp>
      <p:pic>
        <p:nvPicPr>
          <p:cNvPr id="447" name="Google Shape;44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675" y="1872250"/>
            <a:ext cx="504680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8"/>
          <p:cNvSpPr txBox="1"/>
          <p:nvPr/>
        </p:nvSpPr>
        <p:spPr>
          <a:xfrm>
            <a:off x="7178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구현이미지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49" name="Google Shape;449;p28"/>
          <p:cNvSpPr txBox="1"/>
          <p:nvPr/>
        </p:nvSpPr>
        <p:spPr>
          <a:xfrm>
            <a:off x="12655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주요코드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50" name="Google Shape;450;p28"/>
          <p:cNvSpPr txBox="1"/>
          <p:nvPr/>
        </p:nvSpPr>
        <p:spPr>
          <a:xfrm>
            <a:off x="585450" y="34110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기능 안내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52" name="Google Shape;452;p28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javascript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 jQuery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사이트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전반에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활용했습니다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.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게시판의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CRUD에도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활용하여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html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태그에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담긴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값들을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자바스크립트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통해서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컨트롤러에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넘겨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DB에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반영하게끔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했음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455" name="Google Shape;4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450" y="1906074"/>
            <a:ext cx="7580070" cy="426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7450" y="5554125"/>
            <a:ext cx="11073216" cy="207458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8"/>
          <p:cNvSpPr txBox="1"/>
          <p:nvPr/>
        </p:nvSpPr>
        <p:spPr>
          <a:xfrm>
            <a:off x="6867450" y="7779535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</a:rPr>
              <a:t>DB목록</a:t>
            </a:r>
            <a:endParaRPr b="1" dirty="0">
              <a:solidFill>
                <a:srgbClr val="EF5A4A"/>
              </a:solidFill>
            </a:endParaRPr>
          </a:p>
        </p:txBody>
      </p:sp>
      <p:pic>
        <p:nvPicPr>
          <p:cNvPr id="458" name="Google Shape;45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02698" y="4010924"/>
            <a:ext cx="6285302" cy="5403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그룹 19"/>
          <p:cNvGrpSpPr/>
          <p:nvPr/>
        </p:nvGrpSpPr>
        <p:grpSpPr>
          <a:xfrm>
            <a:off x="3415480" y="1166177"/>
            <a:ext cx="2360995" cy="553800"/>
            <a:chOff x="3415480" y="1166177"/>
            <a:chExt cx="2360995" cy="553800"/>
          </a:xfrm>
        </p:grpSpPr>
        <p:pic>
          <p:nvPicPr>
            <p:cNvPr id="21" name="Google Shape;383;p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5400000">
              <a:off x="4319078" y="262579"/>
              <a:ext cx="553800" cy="236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84;p25"/>
            <p:cNvSpPr txBox="1"/>
            <p:nvPr/>
          </p:nvSpPr>
          <p:spPr>
            <a:xfrm>
              <a:off x="3574050" y="1207851"/>
              <a:ext cx="2012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>
                  <a:solidFill>
                    <a:schemeClr val="lt1"/>
                  </a:solidFill>
                </a:rPr>
                <a:t>FRONTEND</a:t>
              </a:r>
              <a:endParaRPr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9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9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9 주요 코드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9"/>
          <p:cNvSpPr txBox="1"/>
          <p:nvPr/>
        </p:nvSpPr>
        <p:spPr>
          <a:xfrm>
            <a:off x="585453" y="1061742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5A4A"/>
                </a:solidFill>
              </a:rPr>
              <a:t>주요 코드</a:t>
            </a:r>
            <a:endParaRPr sz="4800">
              <a:solidFill>
                <a:srgbClr val="EF5A4A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9"/>
          <p:cNvSpPr txBox="1"/>
          <p:nvPr/>
        </p:nvSpPr>
        <p:spPr>
          <a:xfrm>
            <a:off x="729675" y="219920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Kakao Open API 등 연동 적용</a:t>
            </a:r>
            <a:endParaRPr/>
          </a:p>
        </p:txBody>
      </p:sp>
      <p:pic>
        <p:nvPicPr>
          <p:cNvPr id="469" name="Google Shape;46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675" y="1872250"/>
            <a:ext cx="504680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9"/>
          <p:cNvSpPr txBox="1"/>
          <p:nvPr/>
        </p:nvSpPr>
        <p:spPr>
          <a:xfrm>
            <a:off x="7155875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구현이미지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71" name="Google Shape;471;p29"/>
          <p:cNvSpPr txBox="1"/>
          <p:nvPr/>
        </p:nvSpPr>
        <p:spPr>
          <a:xfrm>
            <a:off x="1231080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주요코드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72" name="Google Shape;472;p29"/>
          <p:cNvSpPr txBox="1"/>
          <p:nvPr/>
        </p:nvSpPr>
        <p:spPr>
          <a:xfrm>
            <a:off x="585450" y="34110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기능 안내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73" name="Google Shape;473;p29"/>
          <p:cNvSpPr txBox="1"/>
          <p:nvPr/>
        </p:nvSpPr>
        <p:spPr>
          <a:xfrm>
            <a:off x="585450" y="69891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코드 내용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74" name="Google Shape;474;p29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Map</a:t>
            </a:r>
            <a:endParaRPr sz="28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Address</a:t>
            </a:r>
            <a:endParaRPr sz="28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475" name="Google Shape;475;p29"/>
          <p:cNvSpPr/>
          <p:nvPr/>
        </p:nvSpPr>
        <p:spPr>
          <a:xfrm>
            <a:off x="735825" y="7527950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Map -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Kakao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API를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연동하여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화면에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지도를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띄워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마커와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함께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찾아오시는길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맵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Address -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다음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주소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API를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연동하여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회원가입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회원정보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수정시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주소찾기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버튼을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클릭하여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주소검색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기능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476" name="Google Shape;476;p29"/>
          <p:cNvSpPr txBox="1"/>
          <p:nvPr/>
        </p:nvSpPr>
        <p:spPr>
          <a:xfrm>
            <a:off x="8188800" y="3030725"/>
            <a:ext cx="839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6500" y="2046925"/>
            <a:ext cx="4611649" cy="3407276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8" name="Google Shape;4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5863" y="2046925"/>
            <a:ext cx="4744027" cy="3407274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9" name="Google Shape;47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5438" y="5707275"/>
            <a:ext cx="4807852" cy="4178576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0" name="Google Shape;48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46500" y="6092925"/>
            <a:ext cx="4611650" cy="3792926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0" name="그룹 19"/>
          <p:cNvGrpSpPr/>
          <p:nvPr/>
        </p:nvGrpSpPr>
        <p:grpSpPr>
          <a:xfrm>
            <a:off x="3415480" y="1166177"/>
            <a:ext cx="2360995" cy="553800"/>
            <a:chOff x="3415480" y="1166177"/>
            <a:chExt cx="2360995" cy="553800"/>
          </a:xfrm>
        </p:grpSpPr>
        <p:pic>
          <p:nvPicPr>
            <p:cNvPr id="21" name="Google Shape;383;p2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5400000">
              <a:off x="4319078" y="262579"/>
              <a:ext cx="553800" cy="236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84;p25"/>
            <p:cNvSpPr txBox="1"/>
            <p:nvPr/>
          </p:nvSpPr>
          <p:spPr>
            <a:xfrm>
              <a:off x="3574050" y="1207851"/>
              <a:ext cx="2012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>
                  <a:solidFill>
                    <a:schemeClr val="lt1"/>
                  </a:solidFill>
                </a:rPr>
                <a:t>FRONTEND</a:t>
              </a:r>
              <a:endParaRPr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0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0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9 주요 코드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0"/>
          <p:cNvSpPr txBox="1"/>
          <p:nvPr/>
        </p:nvSpPr>
        <p:spPr>
          <a:xfrm>
            <a:off x="585453" y="1061742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5A4A"/>
                </a:solidFill>
              </a:rPr>
              <a:t>주요 코드</a:t>
            </a:r>
            <a:endParaRPr sz="4800">
              <a:solidFill>
                <a:srgbClr val="EF5A4A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0"/>
          <p:cNvSpPr txBox="1"/>
          <p:nvPr/>
        </p:nvSpPr>
        <p:spPr>
          <a:xfrm>
            <a:off x="3415478" y="1240480"/>
            <a:ext cx="201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300" b="1">
                <a:solidFill>
                  <a:schemeClr val="lt1"/>
                </a:solidFill>
              </a:rPr>
              <a:t>BACKEND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0"/>
          <p:cNvSpPr txBox="1"/>
          <p:nvPr/>
        </p:nvSpPr>
        <p:spPr>
          <a:xfrm>
            <a:off x="729675" y="219920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Mybatis 활용 OracleDB 연동 CRUD 개발</a:t>
            </a:r>
            <a:endParaRPr/>
          </a:p>
        </p:txBody>
      </p:sp>
      <p:pic>
        <p:nvPicPr>
          <p:cNvPr id="492" name="Google Shape;49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675" y="1872250"/>
            <a:ext cx="504680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/>
          <p:cNvSpPr txBox="1"/>
          <p:nvPr/>
        </p:nvSpPr>
        <p:spPr>
          <a:xfrm>
            <a:off x="7178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구현이미지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94" name="Google Shape;494;p30"/>
          <p:cNvSpPr txBox="1"/>
          <p:nvPr/>
        </p:nvSpPr>
        <p:spPr>
          <a:xfrm>
            <a:off x="12655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주요코드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95" name="Google Shape;495;p30"/>
          <p:cNvSpPr txBox="1"/>
          <p:nvPr/>
        </p:nvSpPr>
        <p:spPr>
          <a:xfrm>
            <a:off x="585450" y="34110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기능 안내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96" name="Google Shape;496;p30"/>
          <p:cNvSpPr txBox="1"/>
          <p:nvPr/>
        </p:nvSpPr>
        <p:spPr>
          <a:xfrm>
            <a:off x="585450" y="69891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코드 내용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497" name="Google Shape;497;p30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게시판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게시물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리스트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및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페이징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/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게시물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조회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/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게시물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등록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수정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삭제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/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댓글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등록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및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댓글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수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표현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498" name="Google Shape;498;p30"/>
          <p:cNvSpPr/>
          <p:nvPr/>
        </p:nvSpPr>
        <p:spPr>
          <a:xfrm>
            <a:off x="735825" y="7527950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mapper.java, mapper.xml, service,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serviceImpl을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후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controller를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게시판이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동작되도록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설계하였다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.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500" name="Google Shape;5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750" y="1611825"/>
            <a:ext cx="5351600" cy="2563426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1" name="Google Shape;5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6750" y="4004085"/>
            <a:ext cx="5351601" cy="2777313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2" name="Google Shape;50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5200" y="6626200"/>
            <a:ext cx="5334688" cy="27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02375" y="1872250"/>
            <a:ext cx="4872301" cy="2395836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4" name="Google Shape;50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02374" y="4422349"/>
            <a:ext cx="5351599" cy="3405576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2" name="그룹 21"/>
          <p:cNvGrpSpPr/>
          <p:nvPr/>
        </p:nvGrpSpPr>
        <p:grpSpPr>
          <a:xfrm>
            <a:off x="3415480" y="1166177"/>
            <a:ext cx="2360995" cy="553800"/>
            <a:chOff x="3415480" y="1166177"/>
            <a:chExt cx="2360995" cy="553800"/>
          </a:xfrm>
        </p:grpSpPr>
        <p:pic>
          <p:nvPicPr>
            <p:cNvPr id="23" name="Google Shape;383;p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-5400000">
              <a:off x="4319078" y="262579"/>
              <a:ext cx="553800" cy="236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384;p25"/>
            <p:cNvSpPr txBox="1"/>
            <p:nvPr/>
          </p:nvSpPr>
          <p:spPr>
            <a:xfrm>
              <a:off x="3574050" y="1207851"/>
              <a:ext cx="2012400" cy="446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 smtClean="0">
                  <a:solidFill>
                    <a:schemeClr val="lt1"/>
                  </a:solidFill>
                  <a:ea typeface="Calibri"/>
                </a:rPr>
                <a:t>BACKEND</a:t>
              </a:r>
              <a:endParaRPr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1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31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9 주요 코드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1"/>
          <p:cNvSpPr txBox="1"/>
          <p:nvPr/>
        </p:nvSpPr>
        <p:spPr>
          <a:xfrm>
            <a:off x="585453" y="1061742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5A4A"/>
                </a:solidFill>
              </a:rPr>
              <a:t>주요 코드</a:t>
            </a:r>
            <a:endParaRPr sz="4800">
              <a:solidFill>
                <a:srgbClr val="EF5A4A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1"/>
          <p:cNvSpPr txBox="1"/>
          <p:nvPr/>
        </p:nvSpPr>
        <p:spPr>
          <a:xfrm>
            <a:off x="729675" y="219920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댓글과 댓글 수에 대한 처리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516" name="Google Shape;51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675" y="1872250"/>
            <a:ext cx="504680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1"/>
          <p:cNvSpPr txBox="1"/>
          <p:nvPr/>
        </p:nvSpPr>
        <p:spPr>
          <a:xfrm>
            <a:off x="7178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구현이미지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518" name="Google Shape;518;p31"/>
          <p:cNvSpPr txBox="1"/>
          <p:nvPr/>
        </p:nvSpPr>
        <p:spPr>
          <a:xfrm>
            <a:off x="12655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주요코드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519" name="Google Shape;519;p31"/>
          <p:cNvSpPr txBox="1"/>
          <p:nvPr/>
        </p:nvSpPr>
        <p:spPr>
          <a:xfrm>
            <a:off x="585450" y="34110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기능 안내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520" name="Google Shape;520;p31"/>
          <p:cNvSpPr txBox="1"/>
          <p:nvPr/>
        </p:nvSpPr>
        <p:spPr>
          <a:xfrm>
            <a:off x="585450" y="69891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코드 내용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521" name="Google Shape;521;p31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1"/>
          <p:cNvSpPr/>
          <p:nvPr/>
        </p:nvSpPr>
        <p:spPr>
          <a:xfrm>
            <a:off x="735825" y="7527950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주요코드 reply.js , lombok @부분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5375" y="1526150"/>
            <a:ext cx="4116550" cy="831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7375" y="1608950"/>
            <a:ext cx="5707499" cy="3089386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5" name="Google Shape;525;p31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게시글에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댓글이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등록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또는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삭제되면서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변동되는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댓글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수를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게시글의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목록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화면에서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출력될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수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있도록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526" name="Google Shape;526;p31"/>
          <p:cNvSpPr/>
          <p:nvPr/>
        </p:nvSpPr>
        <p:spPr>
          <a:xfrm>
            <a:off x="735825" y="7527950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mapper.java, mapper.xml, service, </a:t>
            </a:r>
            <a:r>
              <a:rPr lang="en-US" sz="1600" dirty="0" err="1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serviceImpl을</a:t>
            </a:r>
            <a:r>
              <a:rPr lang="en-US" sz="1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</a:t>
            </a:r>
            <a:r>
              <a:rPr lang="en-US" sz="1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후</a:t>
            </a:r>
            <a:endParaRPr sz="1600" dirty="0">
              <a:solidFill>
                <a:schemeClr val="dk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controller를</a:t>
            </a:r>
            <a:r>
              <a:rPr lang="en-US" sz="1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게시판이</a:t>
            </a:r>
            <a:r>
              <a:rPr lang="en-US" sz="1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동작되도록</a:t>
            </a:r>
            <a:r>
              <a:rPr lang="en-US" sz="1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설계하였다</a:t>
            </a:r>
            <a:r>
              <a:rPr lang="en-US" sz="1600" dirty="0">
                <a:solidFill>
                  <a:schemeClr val="dk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.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415480" y="1166177"/>
            <a:ext cx="2360995" cy="553800"/>
            <a:chOff x="3415480" y="1166177"/>
            <a:chExt cx="2360995" cy="553800"/>
          </a:xfrm>
        </p:grpSpPr>
        <p:pic>
          <p:nvPicPr>
            <p:cNvPr id="21" name="Google Shape;383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5400000">
              <a:off x="4319078" y="262579"/>
              <a:ext cx="553800" cy="236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84;p25"/>
            <p:cNvSpPr txBox="1"/>
            <p:nvPr/>
          </p:nvSpPr>
          <p:spPr>
            <a:xfrm>
              <a:off x="3574050" y="1207851"/>
              <a:ext cx="2012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 smtClean="0">
                  <a:solidFill>
                    <a:schemeClr val="lt1"/>
                  </a:solidFill>
                </a:rPr>
                <a:t>BACKEND</a:t>
              </a:r>
              <a:endParaRPr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200" y="1164541"/>
            <a:ext cx="727675" cy="7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3796200" y="5336407"/>
            <a:ext cx="10693315" cy="313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>
                <a:solidFill>
                  <a:srgbClr val="111433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97517" y="1088361"/>
            <a:ext cx="320751" cy="2185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17677754" y="5009524"/>
            <a:ext cx="240513" cy="39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143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 rot="5400000">
            <a:off x="-1983848" y="4997250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1433"/>
                </a:solidFill>
              </a:rPr>
              <a:t> •••• We Find Flower ••••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706736" y="311522"/>
            <a:ext cx="4872242" cy="36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1433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200" y="2210953"/>
            <a:ext cx="727675" cy="7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925" y="1107366"/>
            <a:ext cx="727675" cy="7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700" y="1183566"/>
            <a:ext cx="727675" cy="7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700" y="2202741"/>
            <a:ext cx="727675" cy="7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300" y="2197778"/>
            <a:ext cx="727675" cy="7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925" y="3288166"/>
            <a:ext cx="727675" cy="7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700" y="3221891"/>
            <a:ext cx="727675" cy="7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700" y="3221891"/>
            <a:ext cx="727675" cy="71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4"/>
          <p:cNvGrpSpPr/>
          <p:nvPr/>
        </p:nvGrpSpPr>
        <p:grpSpPr>
          <a:xfrm>
            <a:off x="3251445" y="2248350"/>
            <a:ext cx="8997630" cy="892519"/>
            <a:chOff x="3798657" y="2468725"/>
            <a:chExt cx="8997630" cy="892519"/>
          </a:xfrm>
        </p:grpSpPr>
        <p:grpSp>
          <p:nvGrpSpPr>
            <p:cNvPr id="114" name="Google Shape;114;p14"/>
            <p:cNvGrpSpPr/>
            <p:nvPr/>
          </p:nvGrpSpPr>
          <p:grpSpPr>
            <a:xfrm>
              <a:off x="3798657" y="2468732"/>
              <a:ext cx="3707451" cy="892512"/>
              <a:chOff x="3798657" y="2468732"/>
              <a:chExt cx="3707451" cy="892512"/>
            </a:xfrm>
          </p:grpSpPr>
          <p:sp>
            <p:nvSpPr>
              <p:cNvPr id="115" name="Google Shape;115;p14"/>
              <p:cNvSpPr txBox="1"/>
              <p:nvPr/>
            </p:nvSpPr>
            <p:spPr>
              <a:xfrm>
                <a:off x="4624908" y="2468732"/>
                <a:ext cx="2881200" cy="8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2400" dirty="0" err="1">
                    <a:solidFill>
                      <a:srgbClr val="111433"/>
                    </a:solidFill>
                    <a:latin typeface="아리따-돋움4.0(OTF)-Light" panose="02020603020101020101" pitchFamily="18" charset="-127"/>
                    <a:ea typeface="아리따-돋움4.0(OTF)-Light" panose="02020603020101020101" pitchFamily="18" charset="-127"/>
                  </a:rPr>
                  <a:t>개발환경&amp;적용기술</a:t>
                </a:r>
                <a:endParaRPr sz="2400" dirty="0">
                  <a:solidFill>
                    <a:schemeClr val="dk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dirty="0">
                  <a:solidFill>
                    <a:srgbClr val="111433"/>
                  </a:solidFill>
                </a:endParaRPr>
              </a:p>
            </p:txBody>
          </p:sp>
          <p:sp>
            <p:nvSpPr>
              <p:cNvPr id="116" name="Google Shape;116;p14"/>
              <p:cNvSpPr txBox="1"/>
              <p:nvPr/>
            </p:nvSpPr>
            <p:spPr>
              <a:xfrm>
                <a:off x="3798657" y="2521320"/>
                <a:ext cx="8967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00">
                    <a:solidFill>
                      <a:srgbClr val="111433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r>
                  <a:rPr lang="en-US" sz="2900">
                    <a:solidFill>
                      <a:srgbClr val="111433"/>
                    </a:solidFill>
                  </a:rPr>
                  <a:t>4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14"/>
            <p:cNvGrpSpPr/>
            <p:nvPr/>
          </p:nvGrpSpPr>
          <p:grpSpPr>
            <a:xfrm>
              <a:off x="7831503" y="2468725"/>
              <a:ext cx="1856257" cy="538807"/>
              <a:chOff x="7831503" y="2468725"/>
              <a:chExt cx="1856257" cy="538807"/>
            </a:xfrm>
          </p:grpSpPr>
          <p:sp>
            <p:nvSpPr>
              <p:cNvPr id="118" name="Google Shape;118;p14"/>
              <p:cNvSpPr txBox="1"/>
              <p:nvPr/>
            </p:nvSpPr>
            <p:spPr>
              <a:xfrm>
                <a:off x="8587060" y="2468725"/>
                <a:ext cx="1100700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rgbClr val="111433"/>
                    </a:solidFill>
                    <a:latin typeface="아리따-돋움4.0(OTF)-Light" panose="02020603020101020101" pitchFamily="18" charset="-127"/>
                    <a:ea typeface="아리따-돋움4.0(OTF)-Light" panose="02020603020101020101" pitchFamily="18" charset="-127"/>
                  </a:rPr>
                  <a:t>ERD</a:t>
                </a:r>
                <a:endParaRPr sz="2400" dirty="0">
                  <a:solidFill>
                    <a:schemeClr val="dk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4"/>
              <p:cNvSpPr txBox="1"/>
              <p:nvPr/>
            </p:nvSpPr>
            <p:spPr>
              <a:xfrm>
                <a:off x="7831503" y="2468732"/>
                <a:ext cx="8967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00">
                    <a:solidFill>
                      <a:srgbClr val="111433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r>
                  <a:rPr lang="en-US" sz="2900">
                    <a:solidFill>
                      <a:srgbClr val="111433"/>
                    </a:solidFill>
                  </a:rPr>
                  <a:t>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" name="Google Shape;120;p14"/>
            <p:cNvSpPr txBox="1"/>
            <p:nvPr/>
          </p:nvSpPr>
          <p:spPr>
            <a:xfrm>
              <a:off x="11261187" y="2516700"/>
              <a:ext cx="15351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400" dirty="0" err="1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형상관리</a:t>
              </a:r>
              <a:endParaRPr sz="2400" dirty="0">
                <a:solidFill>
                  <a:schemeClr val="dk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Calibri"/>
                <a:sym typeface="Calibri"/>
              </a:endParaRPr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10554923" y="2508895"/>
              <a:ext cx="8967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111433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2900">
                  <a:solidFill>
                    <a:srgbClr val="111433"/>
                  </a:solidFill>
                </a:rPr>
                <a:t>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2" name="Google Shape;12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200" y="3274078"/>
            <a:ext cx="727675" cy="710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4"/>
          <p:cNvGrpSpPr/>
          <p:nvPr/>
        </p:nvGrpSpPr>
        <p:grpSpPr>
          <a:xfrm>
            <a:off x="3260895" y="3336229"/>
            <a:ext cx="11167385" cy="538803"/>
            <a:chOff x="3869357" y="2371029"/>
            <a:chExt cx="11167385" cy="538803"/>
          </a:xfrm>
        </p:grpSpPr>
        <p:grpSp>
          <p:nvGrpSpPr>
            <p:cNvPr id="124" name="Google Shape;124;p14"/>
            <p:cNvGrpSpPr/>
            <p:nvPr/>
          </p:nvGrpSpPr>
          <p:grpSpPr>
            <a:xfrm>
              <a:off x="3869357" y="2371032"/>
              <a:ext cx="3636751" cy="538800"/>
              <a:chOff x="3869357" y="2371032"/>
              <a:chExt cx="3636751" cy="538800"/>
            </a:xfrm>
          </p:grpSpPr>
          <p:sp>
            <p:nvSpPr>
              <p:cNvPr id="125" name="Google Shape;125;p14"/>
              <p:cNvSpPr txBox="1"/>
              <p:nvPr/>
            </p:nvSpPr>
            <p:spPr>
              <a:xfrm>
                <a:off x="4624908" y="2371032"/>
                <a:ext cx="2881200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 err="1">
                    <a:solidFill>
                      <a:srgbClr val="111433"/>
                    </a:solidFill>
                    <a:latin typeface="아리따-돋움4.0(OTF)-Light" panose="02020603020101020101" pitchFamily="18" charset="-127"/>
                    <a:ea typeface="아리따-돋움4.0(OTF)-Light" panose="02020603020101020101" pitchFamily="18" charset="-127"/>
                  </a:rPr>
                  <a:t>기능명세서</a:t>
                </a:r>
                <a:endParaRPr sz="2400" dirty="0">
                  <a:solidFill>
                    <a:schemeClr val="dk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4"/>
              <p:cNvSpPr txBox="1"/>
              <p:nvPr/>
            </p:nvSpPr>
            <p:spPr>
              <a:xfrm>
                <a:off x="3869357" y="2371032"/>
                <a:ext cx="8967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00">
                    <a:solidFill>
                      <a:srgbClr val="111433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r>
                  <a:rPr lang="en-US" sz="2900">
                    <a:solidFill>
                      <a:srgbClr val="111433"/>
                    </a:solidFill>
                  </a:rPr>
                  <a:t>8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127;p14"/>
            <p:cNvGrpSpPr/>
            <p:nvPr/>
          </p:nvGrpSpPr>
          <p:grpSpPr>
            <a:xfrm>
              <a:off x="7910366" y="2371029"/>
              <a:ext cx="4117206" cy="538803"/>
              <a:chOff x="7910366" y="2371029"/>
              <a:chExt cx="4117206" cy="538803"/>
            </a:xfrm>
          </p:grpSpPr>
          <p:sp>
            <p:nvSpPr>
              <p:cNvPr id="128" name="Google Shape;128;p14"/>
              <p:cNvSpPr txBox="1"/>
              <p:nvPr/>
            </p:nvSpPr>
            <p:spPr>
              <a:xfrm>
                <a:off x="8674472" y="2371029"/>
                <a:ext cx="3353100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 err="1">
                    <a:solidFill>
                      <a:srgbClr val="111433"/>
                    </a:solidFill>
                    <a:latin typeface="아리따-돋움4.0(OTF)-Light" panose="02020603020101020101" pitchFamily="18" charset="-127"/>
                    <a:ea typeface="아리따-돋움4.0(OTF)-Light" panose="02020603020101020101" pitchFamily="18" charset="-127"/>
                  </a:rPr>
                  <a:t>주요</a:t>
                </a:r>
                <a:r>
                  <a:rPr lang="en-US" sz="2400" dirty="0">
                    <a:solidFill>
                      <a:srgbClr val="111433"/>
                    </a:solidFill>
                    <a:latin typeface="아리따-돋움4.0(OTF)-Light" panose="02020603020101020101" pitchFamily="18" charset="-127"/>
                    <a:ea typeface="아리따-돋움4.0(OTF)-Light" panose="02020603020101020101" pitchFamily="18" charset="-127"/>
                  </a:rPr>
                  <a:t> </a:t>
                </a:r>
                <a:r>
                  <a:rPr lang="en-US" sz="2400" dirty="0" err="1">
                    <a:solidFill>
                      <a:srgbClr val="111433"/>
                    </a:solidFill>
                    <a:latin typeface="아리따-돋움4.0(OTF)-Light" panose="02020603020101020101" pitchFamily="18" charset="-127"/>
                    <a:ea typeface="아리따-돋움4.0(OTF)-Light" panose="02020603020101020101" pitchFamily="18" charset="-127"/>
                  </a:rPr>
                  <a:t>코드</a:t>
                </a:r>
                <a:endParaRPr sz="2400" dirty="0">
                  <a:solidFill>
                    <a:schemeClr val="dk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4"/>
              <p:cNvSpPr txBox="1"/>
              <p:nvPr/>
            </p:nvSpPr>
            <p:spPr>
              <a:xfrm>
                <a:off x="7910366" y="2371032"/>
                <a:ext cx="8967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00">
                    <a:solidFill>
                      <a:srgbClr val="111433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r>
                  <a:rPr lang="en-US" sz="2900">
                    <a:solidFill>
                      <a:srgbClr val="111433"/>
                    </a:solidFill>
                  </a:rPr>
                  <a:t>9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" name="Google Shape;130;p14"/>
            <p:cNvSpPr txBox="1"/>
            <p:nvPr/>
          </p:nvSpPr>
          <p:spPr>
            <a:xfrm>
              <a:off x="11322442" y="2371029"/>
              <a:ext cx="37143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코드</a:t>
              </a:r>
              <a:r>
                <a:rPr lang="en-US" sz="2400" dirty="0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 </a:t>
              </a:r>
              <a:r>
                <a:rPr lang="en-US" sz="2400" dirty="0" err="1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리뷰</a:t>
              </a:r>
              <a:r>
                <a:rPr lang="en-US" sz="2400" dirty="0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 </a:t>
              </a:r>
              <a:endParaRPr sz="2400" dirty="0">
                <a:solidFill>
                  <a:schemeClr val="dk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Calibri"/>
                <a:sym typeface="Calibri"/>
              </a:endParaRPr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10566823" y="2371032"/>
              <a:ext cx="8967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111433"/>
                  </a:solidFill>
                </a:rPr>
                <a:t>10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14"/>
          <p:cNvGrpSpPr/>
          <p:nvPr/>
        </p:nvGrpSpPr>
        <p:grpSpPr>
          <a:xfrm>
            <a:off x="12587485" y="3336242"/>
            <a:ext cx="4469919" cy="538803"/>
            <a:chOff x="10961623" y="2371029"/>
            <a:chExt cx="4469919" cy="538803"/>
          </a:xfrm>
        </p:grpSpPr>
        <p:sp>
          <p:nvSpPr>
            <p:cNvPr id="133" name="Google Shape;133;p14"/>
            <p:cNvSpPr txBox="1"/>
            <p:nvPr/>
          </p:nvSpPr>
          <p:spPr>
            <a:xfrm>
              <a:off x="11717242" y="2371029"/>
              <a:ext cx="37143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후기</a:t>
              </a:r>
              <a:endParaRPr sz="2400" dirty="0">
                <a:solidFill>
                  <a:schemeClr val="dk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Calibri"/>
                <a:sym typeface="Calibri"/>
              </a:endParaRPr>
            </a:p>
          </p:txBody>
        </p:sp>
        <p:sp>
          <p:nvSpPr>
            <p:cNvPr id="134" name="Google Shape;134;p14"/>
            <p:cNvSpPr txBox="1"/>
            <p:nvPr/>
          </p:nvSpPr>
          <p:spPr>
            <a:xfrm>
              <a:off x="10961623" y="2371032"/>
              <a:ext cx="8967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111433"/>
                  </a:solidFill>
                </a:rPr>
                <a:t>11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14"/>
          <p:cNvGrpSpPr/>
          <p:nvPr/>
        </p:nvGrpSpPr>
        <p:grpSpPr>
          <a:xfrm>
            <a:off x="3251445" y="1230900"/>
            <a:ext cx="11381272" cy="538807"/>
            <a:chOff x="3869357" y="2371025"/>
            <a:chExt cx="11381272" cy="538807"/>
          </a:xfrm>
        </p:grpSpPr>
        <p:grpSp>
          <p:nvGrpSpPr>
            <p:cNvPr id="136" name="Google Shape;136;p14"/>
            <p:cNvGrpSpPr/>
            <p:nvPr/>
          </p:nvGrpSpPr>
          <p:grpSpPr>
            <a:xfrm>
              <a:off x="3869357" y="2371032"/>
              <a:ext cx="3636751" cy="538800"/>
              <a:chOff x="3869357" y="2371032"/>
              <a:chExt cx="3636751" cy="538800"/>
            </a:xfrm>
          </p:grpSpPr>
          <p:sp>
            <p:nvSpPr>
              <p:cNvPr id="137" name="Google Shape;137;p14"/>
              <p:cNvSpPr txBox="1"/>
              <p:nvPr/>
            </p:nvSpPr>
            <p:spPr>
              <a:xfrm>
                <a:off x="4624908" y="2371032"/>
                <a:ext cx="2881200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 err="1">
                    <a:solidFill>
                      <a:srgbClr val="111433"/>
                    </a:solidFill>
                    <a:latin typeface="아리따-돋움4.0(OTF)-Light" panose="02020603020101020101" pitchFamily="18" charset="-127"/>
                    <a:ea typeface="아리따-돋움4.0(OTF)-Light" panose="02020603020101020101" pitchFamily="18" charset="-127"/>
                  </a:rPr>
                  <a:t>팀원소개</a:t>
                </a:r>
                <a:endParaRPr sz="2400" dirty="0">
                  <a:solidFill>
                    <a:schemeClr val="dk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4"/>
              <p:cNvSpPr txBox="1"/>
              <p:nvPr/>
            </p:nvSpPr>
            <p:spPr>
              <a:xfrm>
                <a:off x="3869357" y="2371032"/>
                <a:ext cx="8967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00" dirty="0">
                    <a:solidFill>
                      <a:srgbClr val="111433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14"/>
            <p:cNvGrpSpPr/>
            <p:nvPr/>
          </p:nvGrpSpPr>
          <p:grpSpPr>
            <a:xfrm>
              <a:off x="7904753" y="2371025"/>
              <a:ext cx="2249857" cy="538807"/>
              <a:chOff x="7904753" y="2371025"/>
              <a:chExt cx="2249857" cy="538807"/>
            </a:xfrm>
          </p:grpSpPr>
          <p:sp>
            <p:nvSpPr>
              <p:cNvPr id="140" name="Google Shape;140;p14"/>
              <p:cNvSpPr txBox="1"/>
              <p:nvPr/>
            </p:nvSpPr>
            <p:spPr>
              <a:xfrm>
                <a:off x="8732010" y="2371025"/>
                <a:ext cx="1422600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 err="1">
                    <a:solidFill>
                      <a:srgbClr val="111433"/>
                    </a:solidFill>
                    <a:latin typeface="아리따-돋움4.0(OTF)-Light" panose="02020603020101020101" pitchFamily="18" charset="-127"/>
                    <a:ea typeface="아리따-돋움4.0(OTF)-Light" panose="02020603020101020101" pitchFamily="18" charset="-127"/>
                  </a:rPr>
                  <a:t>기획의도</a:t>
                </a:r>
                <a:endParaRPr sz="2400" dirty="0">
                  <a:solidFill>
                    <a:schemeClr val="dk1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4"/>
              <p:cNvSpPr txBox="1"/>
              <p:nvPr/>
            </p:nvSpPr>
            <p:spPr>
              <a:xfrm>
                <a:off x="7904753" y="2371032"/>
                <a:ext cx="8967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00">
                    <a:solidFill>
                      <a:srgbClr val="111433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" name="Google Shape;142;p14"/>
            <p:cNvSpPr txBox="1"/>
            <p:nvPr/>
          </p:nvSpPr>
          <p:spPr>
            <a:xfrm>
              <a:off x="11536329" y="2371029"/>
              <a:ext cx="37143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프로젝트</a:t>
              </a:r>
              <a:r>
                <a:rPr lang="en-US" sz="2400" dirty="0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 </a:t>
              </a:r>
              <a:r>
                <a:rPr lang="en-US" sz="2400" dirty="0" err="1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진행</a:t>
              </a:r>
              <a:r>
                <a:rPr lang="en-US" sz="2400" dirty="0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 </a:t>
              </a:r>
              <a:r>
                <a:rPr lang="en-US" sz="2400" dirty="0" err="1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순서</a:t>
              </a:r>
              <a:endParaRPr sz="2400" dirty="0">
                <a:solidFill>
                  <a:schemeClr val="dk1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Calibri"/>
                <a:sym typeface="Calibri"/>
              </a:endParaRPr>
            </a:p>
          </p:txBody>
        </p:sp>
        <p:sp>
          <p:nvSpPr>
            <p:cNvPr id="143" name="Google Shape;143;p14"/>
            <p:cNvSpPr txBox="1"/>
            <p:nvPr/>
          </p:nvSpPr>
          <p:spPr>
            <a:xfrm>
              <a:off x="10640048" y="2371032"/>
              <a:ext cx="8967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111433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3775" y="5234850"/>
            <a:ext cx="4741851" cy="1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700" y="2232866"/>
            <a:ext cx="727675" cy="71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5775" y="6645856"/>
            <a:ext cx="10427151" cy="7336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4"/>
          <p:cNvGrpSpPr/>
          <p:nvPr/>
        </p:nvGrpSpPr>
        <p:grpSpPr>
          <a:xfrm>
            <a:off x="12593102" y="2283575"/>
            <a:ext cx="2863449" cy="538800"/>
            <a:chOff x="10477465" y="2382975"/>
            <a:chExt cx="2863449" cy="538800"/>
          </a:xfrm>
        </p:grpSpPr>
        <p:sp>
          <p:nvSpPr>
            <p:cNvPr id="148" name="Google Shape;148;p14"/>
            <p:cNvSpPr txBox="1"/>
            <p:nvPr/>
          </p:nvSpPr>
          <p:spPr>
            <a:xfrm>
              <a:off x="11208814" y="2425850"/>
              <a:ext cx="213210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111433"/>
                  </a:solidFill>
                  <a:latin typeface="아리따-돋움4.0(OTF)-Light" panose="02020603020101020101" pitchFamily="18" charset="-127"/>
                  <a:ea typeface="아리따-돋움4.0(OTF)-Light" panose="02020603020101020101" pitchFamily="18" charset="-127"/>
                </a:rPr>
                <a:t>Gantt Chart</a:t>
              </a:r>
              <a:endParaRPr sz="24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endParaRPr>
            </a:p>
          </p:txBody>
        </p:sp>
        <p:sp>
          <p:nvSpPr>
            <p:cNvPr id="149" name="Google Shape;149;p14"/>
            <p:cNvSpPr txBox="1"/>
            <p:nvPr/>
          </p:nvSpPr>
          <p:spPr>
            <a:xfrm>
              <a:off x="10477465" y="2382975"/>
              <a:ext cx="7278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rgbClr val="111433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US" sz="2900">
                  <a:solidFill>
                    <a:srgbClr val="111433"/>
                  </a:solidFill>
                </a:rPr>
                <a:t>7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32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9 주요 코드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2"/>
          <p:cNvSpPr txBox="1"/>
          <p:nvPr/>
        </p:nvSpPr>
        <p:spPr>
          <a:xfrm>
            <a:off x="585453" y="1061742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주요</a:t>
            </a:r>
            <a:r>
              <a:rPr lang="en-US" sz="4800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코드</a:t>
            </a:r>
            <a:endParaRPr sz="4800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2"/>
          <p:cNvSpPr txBox="1"/>
          <p:nvPr/>
        </p:nvSpPr>
        <p:spPr>
          <a:xfrm>
            <a:off x="729675" y="219920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HikariCP 연동 DBCP 구현 개발</a:t>
            </a:r>
            <a:endParaRPr/>
          </a:p>
        </p:txBody>
      </p:sp>
      <p:pic>
        <p:nvPicPr>
          <p:cNvPr id="538" name="Google Shape;5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675" y="1872250"/>
            <a:ext cx="504680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2"/>
          <p:cNvSpPr txBox="1"/>
          <p:nvPr/>
        </p:nvSpPr>
        <p:spPr>
          <a:xfrm>
            <a:off x="7178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구현이미지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540" name="Google Shape;540;p32"/>
          <p:cNvSpPr txBox="1"/>
          <p:nvPr/>
        </p:nvSpPr>
        <p:spPr>
          <a:xfrm>
            <a:off x="12655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EF5A4A"/>
                </a:solidFill>
              </a:rPr>
              <a:t>● 주요코드</a:t>
            </a:r>
            <a:endParaRPr b="1">
              <a:solidFill>
                <a:srgbClr val="EF5A4A"/>
              </a:solidFill>
            </a:endParaRPr>
          </a:p>
        </p:txBody>
      </p:sp>
      <p:sp>
        <p:nvSpPr>
          <p:cNvPr id="541" name="Google Shape;541;p32"/>
          <p:cNvSpPr txBox="1"/>
          <p:nvPr/>
        </p:nvSpPr>
        <p:spPr>
          <a:xfrm>
            <a:off x="585450" y="34110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기능</a:t>
            </a:r>
            <a:r>
              <a:rPr lang="en-US" sz="2300" b="1" dirty="0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sz="2300" b="1" dirty="0" err="1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안내</a:t>
            </a:r>
            <a:endParaRPr b="1" dirty="0">
              <a:solidFill>
                <a:srgbClr val="EF5A4A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42" name="Google Shape;542;p32"/>
          <p:cNvSpPr txBox="1"/>
          <p:nvPr/>
        </p:nvSpPr>
        <p:spPr>
          <a:xfrm>
            <a:off x="585450" y="69891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코드</a:t>
            </a:r>
            <a:r>
              <a:rPr lang="en-US" sz="2300" b="1" dirty="0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sz="2300" b="1" dirty="0" err="1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내용</a:t>
            </a:r>
            <a:endParaRPr b="1" dirty="0">
              <a:solidFill>
                <a:srgbClr val="EF5A4A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43" name="Google Shape;543;p32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HikariCP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연동을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데이터베이스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연동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후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member,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게시판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기능을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구현하였다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.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544" name="Google Shape;544;p32"/>
          <p:cNvSpPr/>
          <p:nvPr/>
        </p:nvSpPr>
        <p:spPr>
          <a:xfrm>
            <a:off x="735825" y="7527950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HikariCP을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데이터베이스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연결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후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게시판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member에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대한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기능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546" name="Google Shape;5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749" y="1819502"/>
            <a:ext cx="7298032" cy="30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5145" y="1973175"/>
            <a:ext cx="5368000" cy="29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6499" y="5425825"/>
            <a:ext cx="5561501" cy="3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35150" y="4910950"/>
            <a:ext cx="5368000" cy="589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그룹 20"/>
          <p:cNvGrpSpPr/>
          <p:nvPr/>
        </p:nvGrpSpPr>
        <p:grpSpPr>
          <a:xfrm>
            <a:off x="3415480" y="1166177"/>
            <a:ext cx="2360995" cy="553800"/>
            <a:chOff x="3415480" y="1166177"/>
            <a:chExt cx="2360995" cy="553800"/>
          </a:xfrm>
        </p:grpSpPr>
        <p:pic>
          <p:nvPicPr>
            <p:cNvPr id="22" name="Google Shape;383;p2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5400000">
              <a:off x="4319078" y="262579"/>
              <a:ext cx="553800" cy="236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384;p25"/>
            <p:cNvSpPr txBox="1"/>
            <p:nvPr/>
          </p:nvSpPr>
          <p:spPr>
            <a:xfrm>
              <a:off x="3574050" y="1207851"/>
              <a:ext cx="2012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 smtClean="0">
                  <a:solidFill>
                    <a:schemeClr val="lt1"/>
                  </a:solidFill>
                </a:rPr>
                <a:t>BACKEND</a:t>
              </a:r>
              <a:endParaRPr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3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3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9 주요 코드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3"/>
          <p:cNvSpPr txBox="1"/>
          <p:nvPr/>
        </p:nvSpPr>
        <p:spPr>
          <a:xfrm>
            <a:off x="585453" y="1061742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주요</a:t>
            </a:r>
            <a:r>
              <a:rPr lang="en-US" sz="4800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코드</a:t>
            </a:r>
            <a:endParaRPr sz="4800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3"/>
          <p:cNvSpPr txBox="1"/>
          <p:nvPr/>
        </p:nvSpPr>
        <p:spPr>
          <a:xfrm>
            <a:off x="729675" y="219920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Maven 빌드 도구 활용 개발</a:t>
            </a:r>
            <a:endParaRPr/>
          </a:p>
        </p:txBody>
      </p:sp>
      <p:pic>
        <p:nvPicPr>
          <p:cNvPr id="561" name="Google Shape;56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675" y="1872250"/>
            <a:ext cx="504680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3"/>
          <p:cNvSpPr txBox="1"/>
          <p:nvPr/>
        </p:nvSpPr>
        <p:spPr>
          <a:xfrm>
            <a:off x="7178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구현이미지</a:t>
            </a:r>
            <a:endParaRPr b="1" dirty="0">
              <a:solidFill>
                <a:srgbClr val="EF5A4A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63" name="Google Shape;563;p33"/>
          <p:cNvSpPr txBox="1"/>
          <p:nvPr/>
        </p:nvSpPr>
        <p:spPr>
          <a:xfrm>
            <a:off x="12655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주요코드</a:t>
            </a:r>
            <a:endParaRPr b="1" dirty="0">
              <a:solidFill>
                <a:srgbClr val="EF5A4A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64" name="Google Shape;564;p33"/>
          <p:cNvSpPr txBox="1"/>
          <p:nvPr/>
        </p:nvSpPr>
        <p:spPr>
          <a:xfrm>
            <a:off x="585450" y="34110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기능</a:t>
            </a:r>
            <a:r>
              <a:rPr lang="en-US" sz="2300" b="1" dirty="0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sz="2300" b="1" dirty="0" err="1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안내</a:t>
            </a:r>
            <a:endParaRPr b="1" dirty="0">
              <a:solidFill>
                <a:srgbClr val="EF5A4A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65" name="Google Shape;565;p33"/>
          <p:cNvSpPr txBox="1"/>
          <p:nvPr/>
        </p:nvSpPr>
        <p:spPr>
          <a:xfrm>
            <a:off x="585450" y="69891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코드</a:t>
            </a:r>
            <a:r>
              <a:rPr lang="en-US" sz="2300" b="1" dirty="0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</a:t>
            </a:r>
            <a:r>
              <a:rPr lang="en-US" sz="2300" b="1" dirty="0" err="1">
                <a:solidFill>
                  <a:srgbClr val="EF5A4A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내용</a:t>
            </a:r>
            <a:endParaRPr b="1" dirty="0">
              <a:solidFill>
                <a:srgbClr val="EF5A4A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566" name="Google Shape;566;p33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lombok를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어노테이션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기능을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활용하였고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ajax를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이용해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댓글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기능을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구현하였다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.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567" name="Google Shape;567;p33"/>
          <p:cNvSpPr/>
          <p:nvPr/>
        </p:nvSpPr>
        <p:spPr>
          <a:xfrm>
            <a:off x="735825" y="7527950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ajax를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댓글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기능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pom.xml에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lombok를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추가하여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lombok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기능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사용을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가능하게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했다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.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568" name="Google Shape;5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237" y="1686881"/>
            <a:ext cx="5085738" cy="2800733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9" name="Google Shape;5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0200" y="1686874"/>
            <a:ext cx="5562705" cy="2683200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0" name="Google Shape;57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0200" y="4370075"/>
            <a:ext cx="5562700" cy="27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50199" y="7070675"/>
            <a:ext cx="5826900" cy="125528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84;p25"/>
          <p:cNvSpPr txBox="1"/>
          <p:nvPr/>
        </p:nvSpPr>
        <p:spPr>
          <a:xfrm>
            <a:off x="3574050" y="1207851"/>
            <a:ext cx="201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 smtClean="0">
                <a:solidFill>
                  <a:schemeClr val="lt1"/>
                </a:solidFill>
              </a:rPr>
              <a:t>BACKEND</a:t>
            </a:r>
            <a:endParaRPr sz="1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415480" y="1166177"/>
            <a:ext cx="2360995" cy="553800"/>
            <a:chOff x="3415480" y="1166177"/>
            <a:chExt cx="2360995" cy="553800"/>
          </a:xfrm>
        </p:grpSpPr>
        <p:pic>
          <p:nvPicPr>
            <p:cNvPr id="22" name="Google Shape;383;p2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5400000">
              <a:off x="4319078" y="262579"/>
              <a:ext cx="553800" cy="236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384;p25"/>
            <p:cNvSpPr txBox="1"/>
            <p:nvPr/>
          </p:nvSpPr>
          <p:spPr>
            <a:xfrm>
              <a:off x="3574050" y="1207851"/>
              <a:ext cx="2012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 smtClean="0">
                  <a:solidFill>
                    <a:schemeClr val="lt1"/>
                  </a:solidFill>
                </a:rPr>
                <a:t>BACKEND</a:t>
              </a:r>
              <a:endParaRPr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7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7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</a:rPr>
              <a:t>10 코드 리뷰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37"/>
          <p:cNvSpPr txBox="1"/>
          <p:nvPr/>
        </p:nvSpPr>
        <p:spPr>
          <a:xfrm>
            <a:off x="585453" y="1061742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코드</a:t>
            </a:r>
            <a:r>
              <a:rPr lang="en-US" sz="4800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리뷰</a:t>
            </a:r>
            <a:endParaRPr sz="4800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7"/>
          <p:cNvSpPr txBox="1"/>
          <p:nvPr/>
        </p:nvSpPr>
        <p:spPr>
          <a:xfrm>
            <a:off x="3415478" y="1240480"/>
            <a:ext cx="201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lt1"/>
                </a:solidFill>
              </a:rPr>
              <a:t>BACKEND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7"/>
          <p:cNvSpPr txBox="1"/>
          <p:nvPr/>
        </p:nvSpPr>
        <p:spPr>
          <a:xfrm>
            <a:off x="729675" y="2199200"/>
            <a:ext cx="5977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회원가입, 회원정보 수정, 계정 삭제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</p:txBody>
      </p:sp>
      <p:pic>
        <p:nvPicPr>
          <p:cNvPr id="637" name="Google Shape;63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675" y="1872250"/>
            <a:ext cx="504680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7"/>
          <p:cNvSpPr txBox="1"/>
          <p:nvPr/>
        </p:nvSpPr>
        <p:spPr>
          <a:xfrm>
            <a:off x="7178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구현이미지</a:t>
            </a:r>
            <a:endParaRPr b="1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39" name="Google Shape;639;p37"/>
          <p:cNvSpPr txBox="1"/>
          <p:nvPr/>
        </p:nvSpPr>
        <p:spPr>
          <a:xfrm>
            <a:off x="12655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주요코드</a:t>
            </a:r>
            <a:endParaRPr b="1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40" name="Google Shape;640;p37"/>
          <p:cNvSpPr txBox="1"/>
          <p:nvPr/>
        </p:nvSpPr>
        <p:spPr>
          <a:xfrm>
            <a:off x="585450" y="34110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기능</a:t>
            </a: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안내</a:t>
            </a:r>
            <a:endParaRPr b="1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41" name="Google Shape;641;p37"/>
          <p:cNvSpPr txBox="1"/>
          <p:nvPr/>
        </p:nvSpPr>
        <p:spPr>
          <a:xfrm>
            <a:off x="585450" y="69891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코드</a:t>
            </a: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내용</a:t>
            </a:r>
            <a:endParaRPr b="1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42" name="Google Shape;642;p37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정보를 입력하여 회원가입처리를 하고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회원정보 수정, 계정 삭제는 로그인 후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동작이 되도록 구현.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7"/>
          <p:cNvSpPr/>
          <p:nvPr/>
        </p:nvSpPr>
        <p:spPr>
          <a:xfrm>
            <a:off x="735825" y="7527950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mapper, service, serviceImpl을 이용하여 값을 받아온 후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controller에서 처리하여 동작이 되도록 구현하였다.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750" y="1526150"/>
            <a:ext cx="2871600" cy="4158075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45" name="Google Shape;6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7100" y="3303075"/>
            <a:ext cx="2871600" cy="422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69600" y="5805670"/>
            <a:ext cx="2709449" cy="386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16875" y="1593650"/>
            <a:ext cx="5707501" cy="18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79050" y="3491500"/>
            <a:ext cx="5892658" cy="4158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그룹 19"/>
          <p:cNvGrpSpPr/>
          <p:nvPr/>
        </p:nvGrpSpPr>
        <p:grpSpPr>
          <a:xfrm>
            <a:off x="3415480" y="1166177"/>
            <a:ext cx="2360995" cy="553800"/>
            <a:chOff x="3415480" y="1166177"/>
            <a:chExt cx="2360995" cy="553800"/>
          </a:xfrm>
        </p:grpSpPr>
        <p:pic>
          <p:nvPicPr>
            <p:cNvPr id="21" name="Google Shape;383;p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-5400000">
              <a:off x="4319078" y="262579"/>
              <a:ext cx="553800" cy="236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384;p25"/>
            <p:cNvSpPr txBox="1"/>
            <p:nvPr/>
          </p:nvSpPr>
          <p:spPr>
            <a:xfrm>
              <a:off x="3574050" y="1207851"/>
              <a:ext cx="2012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 smtClean="0">
                  <a:solidFill>
                    <a:schemeClr val="lt1"/>
                  </a:solidFill>
                </a:rPr>
                <a:t>BACKEND</a:t>
              </a:r>
              <a:endParaRPr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8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8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</a:rPr>
              <a:t>10 코드 리뷰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8"/>
          <p:cNvSpPr txBox="1"/>
          <p:nvPr/>
        </p:nvSpPr>
        <p:spPr>
          <a:xfrm>
            <a:off x="585453" y="1061742"/>
            <a:ext cx="57075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코드</a:t>
            </a:r>
            <a:r>
              <a:rPr lang="en-US" sz="4800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리뷰</a:t>
            </a:r>
            <a:endParaRPr sz="4800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8"/>
          <p:cNvSpPr txBox="1"/>
          <p:nvPr/>
        </p:nvSpPr>
        <p:spPr>
          <a:xfrm>
            <a:off x="660675" y="2225500"/>
            <a:ext cx="59772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로그인, 로그아웃, 아이디 찾기, 비밀번호 찾기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</p:txBody>
      </p:sp>
      <p:pic>
        <p:nvPicPr>
          <p:cNvPr id="659" name="Google Shape;65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675" y="1872250"/>
            <a:ext cx="5046800" cy="1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8"/>
          <p:cNvSpPr txBox="1"/>
          <p:nvPr/>
        </p:nvSpPr>
        <p:spPr>
          <a:xfrm>
            <a:off x="7178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구현이미지</a:t>
            </a:r>
            <a:endParaRPr b="1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61" name="Google Shape;661;p38"/>
          <p:cNvSpPr txBox="1"/>
          <p:nvPr/>
        </p:nvSpPr>
        <p:spPr>
          <a:xfrm>
            <a:off x="12655650" y="9873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주요코드</a:t>
            </a:r>
            <a:endParaRPr b="1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62" name="Google Shape;662;p38"/>
          <p:cNvSpPr txBox="1"/>
          <p:nvPr/>
        </p:nvSpPr>
        <p:spPr>
          <a:xfrm>
            <a:off x="585450" y="34110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기능</a:t>
            </a: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안내</a:t>
            </a:r>
            <a:endParaRPr b="1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585450" y="6989150"/>
            <a:ext cx="5977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●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코드</a:t>
            </a:r>
            <a:r>
              <a:rPr lang="en-US" sz="2300" b="1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sz="2300" b="1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내용</a:t>
            </a:r>
            <a:endParaRPr b="1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sp>
        <p:nvSpPr>
          <p:cNvPr id="664" name="Google Shape;664;p38"/>
          <p:cNvSpPr/>
          <p:nvPr/>
        </p:nvSpPr>
        <p:spPr>
          <a:xfrm>
            <a:off x="735825" y="4010925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로그인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기능과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로그아웃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기능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아이디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찾기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비밀번호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찾기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665" name="Google Shape;665;p38"/>
          <p:cNvSpPr/>
          <p:nvPr/>
        </p:nvSpPr>
        <p:spPr>
          <a:xfrm>
            <a:off x="735825" y="7527950"/>
            <a:ext cx="5826900" cy="242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session을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이용한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로그인과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로그아웃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기능을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구현하였고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 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프론트에서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입력받은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값과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DB의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정보가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일치할경우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아이디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,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비밀번호찾기가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가능하도록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기능을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 </a:t>
            </a:r>
            <a:r>
              <a:rPr 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구혔하였다</a:t>
            </a:r>
            <a:r>
              <a:rPr 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  <a:cs typeface="Calibri"/>
                <a:sym typeface="Calibri"/>
              </a:rPr>
              <a:t>.</a:t>
            </a:r>
            <a:endParaRPr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666" name="Google Shape;6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9050" y="1981475"/>
            <a:ext cx="6334451" cy="25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79050" y="4732700"/>
            <a:ext cx="6334451" cy="242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79053" y="7160000"/>
            <a:ext cx="6334451" cy="26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2650" y="3705713"/>
            <a:ext cx="2362700" cy="2846775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0" name="Google Shape;67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5750" y="2514738"/>
            <a:ext cx="3201494" cy="743725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1" name="Google Shape;67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87675" y="7422100"/>
            <a:ext cx="2012400" cy="2427299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72" name="Google Shape;67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88075" y="7422100"/>
            <a:ext cx="2012400" cy="2427300"/>
          </a:xfrm>
          <a:prstGeom prst="rect">
            <a:avLst/>
          </a:prstGeom>
          <a:noFill/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73" name="Google Shape;673;p38"/>
          <p:cNvCxnSpPr/>
          <p:nvPr/>
        </p:nvCxnSpPr>
        <p:spPr>
          <a:xfrm>
            <a:off x="10093075" y="2235550"/>
            <a:ext cx="2766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38"/>
          <p:cNvCxnSpPr/>
          <p:nvPr/>
        </p:nvCxnSpPr>
        <p:spPr>
          <a:xfrm flipH="1">
            <a:off x="10362475" y="2240450"/>
            <a:ext cx="2400" cy="1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8"/>
          <p:cNvCxnSpPr/>
          <p:nvPr/>
        </p:nvCxnSpPr>
        <p:spPr>
          <a:xfrm>
            <a:off x="10093075" y="2375150"/>
            <a:ext cx="2766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8"/>
          <p:cNvCxnSpPr/>
          <p:nvPr/>
        </p:nvCxnSpPr>
        <p:spPr>
          <a:xfrm flipH="1">
            <a:off x="10093075" y="2240450"/>
            <a:ext cx="2400" cy="13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" name="그룹 25"/>
          <p:cNvGrpSpPr/>
          <p:nvPr/>
        </p:nvGrpSpPr>
        <p:grpSpPr>
          <a:xfrm>
            <a:off x="3415480" y="1166177"/>
            <a:ext cx="2360995" cy="553800"/>
            <a:chOff x="3415480" y="1166177"/>
            <a:chExt cx="2360995" cy="553800"/>
          </a:xfrm>
        </p:grpSpPr>
        <p:pic>
          <p:nvPicPr>
            <p:cNvPr id="27" name="Google Shape;383;p2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4319078" y="262579"/>
              <a:ext cx="553800" cy="236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384;p25"/>
            <p:cNvSpPr txBox="1"/>
            <p:nvPr/>
          </p:nvSpPr>
          <p:spPr>
            <a:xfrm>
              <a:off x="3574050" y="1207851"/>
              <a:ext cx="2012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dirty="0" smtClean="0">
                  <a:solidFill>
                    <a:schemeClr val="lt1"/>
                  </a:solidFill>
                </a:rPr>
                <a:t>BACKEND</a:t>
              </a:r>
              <a:endParaRPr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D4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"/>
          <p:cNvSpPr txBox="1"/>
          <p:nvPr/>
        </p:nvSpPr>
        <p:spPr>
          <a:xfrm rot="5400000">
            <a:off x="-2096994" y="4897200"/>
            <a:ext cx="487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EF5A4A"/>
                </a:solidFill>
              </a:rPr>
              <a:t> •••• We Find Flower ••••</a:t>
            </a:r>
            <a:endParaRPr sz="1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E46944"/>
              </a:solidFill>
            </a:endParaRPr>
          </a:p>
        </p:txBody>
      </p:sp>
      <p:sp>
        <p:nvSpPr>
          <p:cNvPr id="682" name="Google Shape;682;p39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</a:rPr>
              <a:t>11</a:t>
            </a: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E46944"/>
                </a:solidFill>
              </a:rPr>
              <a:t>후기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9"/>
          <p:cNvSpPr txBox="1"/>
          <p:nvPr/>
        </p:nvSpPr>
        <p:spPr>
          <a:xfrm>
            <a:off x="6706741" y="9730667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</a:rPr>
              <a:t>WFF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9"/>
          <p:cNvSpPr txBox="1"/>
          <p:nvPr/>
        </p:nvSpPr>
        <p:spPr>
          <a:xfrm>
            <a:off x="7168950" y="963575"/>
            <a:ext cx="3950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E46944"/>
                </a:solidFill>
              </a:rPr>
              <a:t>Epilogue</a:t>
            </a:r>
            <a:endParaRPr sz="4800" dirty="0">
              <a:solidFill>
                <a:srgbClr val="E469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9"/>
          <p:cNvSpPr txBox="1"/>
          <p:nvPr/>
        </p:nvSpPr>
        <p:spPr>
          <a:xfrm>
            <a:off x="884792" y="9611983"/>
            <a:ext cx="259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46944"/>
                </a:solidFill>
              </a:rPr>
              <a:t>조성진</a:t>
            </a:r>
            <a:r>
              <a:rPr lang="en-US" sz="16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1600">
                <a:solidFill>
                  <a:srgbClr val="E46944"/>
                </a:solidFill>
              </a:rPr>
              <a:t>코딩 대장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9"/>
          <p:cNvSpPr txBox="1"/>
          <p:nvPr/>
        </p:nvSpPr>
        <p:spPr>
          <a:xfrm>
            <a:off x="9836720" y="3924196"/>
            <a:ext cx="257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46944"/>
                </a:solidFill>
              </a:rPr>
              <a:t>조수정</a:t>
            </a:r>
            <a:r>
              <a:rPr lang="en-US" sz="16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1600">
                <a:solidFill>
                  <a:srgbClr val="E46944"/>
                </a:solidFill>
              </a:rPr>
              <a:t>피그마 대장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9"/>
          <p:cNvSpPr txBox="1"/>
          <p:nvPr/>
        </p:nvSpPr>
        <p:spPr>
          <a:xfrm>
            <a:off x="9836719" y="9611968"/>
            <a:ext cx="257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46944"/>
                </a:solidFill>
              </a:rPr>
              <a:t>박혜림</a:t>
            </a:r>
            <a:r>
              <a:rPr lang="en-US" sz="16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1600">
                <a:solidFill>
                  <a:srgbClr val="E46944"/>
                </a:solidFill>
              </a:rPr>
              <a:t>노션 대장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9"/>
          <p:cNvSpPr txBox="1"/>
          <p:nvPr/>
        </p:nvSpPr>
        <p:spPr>
          <a:xfrm>
            <a:off x="9836718" y="6680293"/>
            <a:ext cx="257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46944"/>
                </a:solidFill>
              </a:rPr>
              <a:t>채승병</a:t>
            </a:r>
            <a:r>
              <a:rPr lang="en-US" sz="16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1600">
                <a:solidFill>
                  <a:srgbClr val="E46944"/>
                </a:solidFill>
              </a:rPr>
              <a:t>깃 대장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9" name="Google Shape;68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6200" y="1881525"/>
            <a:ext cx="1848574" cy="18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9"/>
          <p:cNvSpPr txBox="1"/>
          <p:nvPr/>
        </p:nvSpPr>
        <p:spPr>
          <a:xfrm>
            <a:off x="829597" y="3969943"/>
            <a:ext cx="270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E46944"/>
                </a:solidFill>
              </a:rPr>
              <a:t>조윤채</a:t>
            </a:r>
            <a:r>
              <a:rPr lang="en-US" sz="19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1900">
                <a:solidFill>
                  <a:srgbClr val="E46944"/>
                </a:solidFill>
              </a:rPr>
              <a:t>대장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9"/>
          <p:cNvSpPr txBox="1"/>
          <p:nvPr/>
        </p:nvSpPr>
        <p:spPr>
          <a:xfrm>
            <a:off x="763457" y="6750460"/>
            <a:ext cx="2834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E46944"/>
                </a:solidFill>
              </a:rPr>
              <a:t>어예진</a:t>
            </a:r>
            <a:r>
              <a:rPr lang="en-US" sz="19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lang="en-US" sz="1900">
                <a:solidFill>
                  <a:srgbClr val="E46944"/>
                </a:solidFill>
              </a:rPr>
              <a:t>부대장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9"/>
          <p:cNvSpPr txBox="1"/>
          <p:nvPr/>
        </p:nvSpPr>
        <p:spPr>
          <a:xfrm>
            <a:off x="5252524" y="3250602"/>
            <a:ext cx="201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BF4D4"/>
                </a:solidFill>
              </a:rPr>
              <a:t>팀장 / 부팀장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757150" y="5675964"/>
            <a:ext cx="7287676" cy="2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9"/>
          <p:cNvPicPr preferRelativeResize="0"/>
          <p:nvPr/>
        </p:nvPicPr>
        <p:blipFill rotWithShape="1">
          <a:blip r:embed="rId5">
            <a:alphaModFix/>
          </a:blip>
          <a:srcRect t="980" b="980"/>
          <a:stretch/>
        </p:blipFill>
        <p:spPr>
          <a:xfrm>
            <a:off x="1256200" y="4594700"/>
            <a:ext cx="1848574" cy="1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56212" y="7579662"/>
            <a:ext cx="1848574" cy="184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9"/>
          <p:cNvPicPr preferRelativeResize="0"/>
          <p:nvPr/>
        </p:nvPicPr>
        <p:blipFill rotWithShape="1">
          <a:blip r:embed="rId7">
            <a:alphaModFix/>
          </a:blip>
          <a:srcRect t="248" b="248"/>
          <a:stretch/>
        </p:blipFill>
        <p:spPr>
          <a:xfrm>
            <a:off x="10200612" y="1881525"/>
            <a:ext cx="1848574" cy="1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00612" y="4594700"/>
            <a:ext cx="1848574" cy="1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9"/>
          <p:cNvPicPr preferRelativeResize="0"/>
          <p:nvPr/>
        </p:nvPicPr>
        <p:blipFill rotWithShape="1">
          <a:blip r:embed="rId9">
            <a:alphaModFix/>
          </a:blip>
          <a:srcRect t="738" b="738"/>
          <a:stretch/>
        </p:blipFill>
        <p:spPr>
          <a:xfrm>
            <a:off x="10200625" y="7579662"/>
            <a:ext cx="1848574" cy="18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9"/>
          <p:cNvSpPr/>
          <p:nvPr/>
        </p:nvSpPr>
        <p:spPr>
          <a:xfrm>
            <a:off x="3290450" y="2078175"/>
            <a:ext cx="5310900" cy="1342200"/>
          </a:xfrm>
          <a:prstGeom prst="wedgeRoundRectCallout">
            <a:avLst>
              <a:gd name="adj1" fmla="val -39946"/>
              <a:gd name="adj2" fmla="val 61826"/>
              <a:gd name="adj3" fmla="val 0"/>
            </a:avLst>
          </a:prstGeom>
          <a:solidFill>
            <a:schemeClr val="lt1"/>
          </a:solidFill>
          <a:ln w="28575" cap="flat" cmpd="sng">
            <a:solidFill>
              <a:srgbClr val="E46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이슈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보고서를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작성해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각자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발생한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이슈를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공유하고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함께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 smtClean="0">
                <a:latin typeface="Calibri"/>
                <a:ea typeface="Calibri"/>
                <a:cs typeface="Calibri"/>
                <a:sym typeface="Calibri"/>
              </a:rPr>
              <a:t>수정하</a:t>
            </a:r>
            <a:r>
              <a:rPr lang="ko-KR" altLang="en-US" dirty="0" smtClean="0">
                <a:latin typeface="Calibri"/>
                <a:ea typeface="Calibri"/>
                <a:cs typeface="Calibri"/>
                <a:sym typeface="Calibri"/>
              </a:rPr>
              <a:t>고</a:t>
            </a:r>
            <a:endParaRPr lang="en-US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Calibri"/>
                <a:ea typeface="Calibri"/>
                <a:cs typeface="Calibri"/>
                <a:sym typeface="Calibri"/>
              </a:rPr>
              <a:t>협력하여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같이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진행하고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있음을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느꼈고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협업이라는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긴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플로우를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함께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이행함이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무엇보다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뿌듯하다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이번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프로젝트에서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배운것을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토대로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같은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이슈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발생시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침착하게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대응할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수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있어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뜻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깊은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프로젝트로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남을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것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같다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9"/>
          <p:cNvSpPr/>
          <p:nvPr/>
        </p:nvSpPr>
        <p:spPr>
          <a:xfrm>
            <a:off x="3290450" y="4847888"/>
            <a:ext cx="5310900" cy="1342200"/>
          </a:xfrm>
          <a:prstGeom prst="wedgeRoundRectCallout">
            <a:avLst>
              <a:gd name="adj1" fmla="val -39946"/>
              <a:gd name="adj2" fmla="val 61826"/>
              <a:gd name="adj3" fmla="val 0"/>
            </a:avLst>
          </a:prstGeom>
          <a:solidFill>
            <a:schemeClr val="lt1"/>
          </a:solidFill>
          <a:ln w="28575" cap="flat" cmpd="sng">
            <a:solidFill>
              <a:srgbClr val="E46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프로젝트를 하며 그동안 배운것을 돌아보고 전반적인 흐름을 파악할 수 있어서 큰 도움이 되었다. 또한 협업을 위한 다양한 관리 툴의 이해도를  높였고, 여러 에러를 발견하고 함께 해결하며 해결 많은 공부가 되었다. 짧은 시간이지만 뜻 깊은 시간이었다.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9"/>
          <p:cNvSpPr/>
          <p:nvPr/>
        </p:nvSpPr>
        <p:spPr>
          <a:xfrm>
            <a:off x="3290450" y="7832825"/>
            <a:ext cx="5310900" cy="1342200"/>
          </a:xfrm>
          <a:prstGeom prst="wedgeRoundRectCallout">
            <a:avLst>
              <a:gd name="adj1" fmla="val -39946"/>
              <a:gd name="adj2" fmla="val 61826"/>
              <a:gd name="adj3" fmla="val 0"/>
            </a:avLst>
          </a:prstGeom>
          <a:solidFill>
            <a:schemeClr val="lt1"/>
          </a:solidFill>
          <a:ln w="28575" cap="flat" cmpd="sng">
            <a:solidFill>
              <a:srgbClr val="E46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이번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프로젝트를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진행하며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프로젝트의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진행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흐름과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부족했었던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Spring MVC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패</a:t>
            </a:r>
            <a:r>
              <a:rPr lang="ko-KR" altLang="en-US" dirty="0" smtClean="0">
                <a:latin typeface="Calibri"/>
                <a:ea typeface="Calibri"/>
                <a:cs typeface="Calibri"/>
                <a:sym typeface="Calibri"/>
              </a:rPr>
              <a:t>턴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>에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로직을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공부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할 수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있어서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의미있었던것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같고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각종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어플을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협업에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이해를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할 수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있어서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좋았다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39"/>
          <p:cNvSpPr/>
          <p:nvPr/>
        </p:nvSpPr>
        <p:spPr>
          <a:xfrm>
            <a:off x="12413125" y="2078175"/>
            <a:ext cx="5310900" cy="1342200"/>
          </a:xfrm>
          <a:prstGeom prst="wedgeRoundRectCallout">
            <a:avLst>
              <a:gd name="adj1" fmla="val -39946"/>
              <a:gd name="adj2" fmla="val 61826"/>
              <a:gd name="adj3" fmla="val 0"/>
            </a:avLst>
          </a:prstGeom>
          <a:solidFill>
            <a:schemeClr val="lt1"/>
          </a:solidFill>
          <a:ln w="28575" cap="flat" cmpd="sng">
            <a:solidFill>
              <a:srgbClr val="E46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39"/>
          <p:cNvSpPr/>
          <p:nvPr/>
        </p:nvSpPr>
        <p:spPr>
          <a:xfrm>
            <a:off x="12413125" y="4847888"/>
            <a:ext cx="5310900" cy="1342200"/>
          </a:xfrm>
          <a:prstGeom prst="wedgeRoundRectCallout">
            <a:avLst>
              <a:gd name="adj1" fmla="val -39946"/>
              <a:gd name="adj2" fmla="val 61826"/>
              <a:gd name="adj3" fmla="val 0"/>
            </a:avLst>
          </a:prstGeom>
          <a:solidFill>
            <a:schemeClr val="lt1"/>
          </a:solidFill>
          <a:ln w="28575" cap="flat" cmpd="sng">
            <a:solidFill>
              <a:srgbClr val="E46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팀프로젝트를 시작하면서 협업에 대해 걱정이 많았지만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팀원들과 함께 회의하고 협동하면서 프로젝트를 진행해서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수월하게 할 수 있었다. 프로젝트 인원과 같이 공부하면서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작품을 만들어 보다 더 효율적으로 공부할 수 있어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의미있는 시간이었다.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39"/>
          <p:cNvSpPr/>
          <p:nvPr/>
        </p:nvSpPr>
        <p:spPr>
          <a:xfrm>
            <a:off x="12413125" y="7832825"/>
            <a:ext cx="5310900" cy="1342200"/>
          </a:xfrm>
          <a:prstGeom prst="wedgeRoundRectCallout">
            <a:avLst>
              <a:gd name="adj1" fmla="val -39946"/>
              <a:gd name="adj2" fmla="val 61826"/>
              <a:gd name="adj3" fmla="val 0"/>
            </a:avLst>
          </a:prstGeom>
          <a:solidFill>
            <a:schemeClr val="lt1"/>
          </a:solidFill>
          <a:ln w="28575" cap="flat" cmpd="sng">
            <a:solidFill>
              <a:srgbClr val="E46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9"/>
          <p:cNvSpPr txBox="1"/>
          <p:nvPr/>
        </p:nvSpPr>
        <p:spPr>
          <a:xfrm>
            <a:off x="12730225" y="7968125"/>
            <a:ext cx="4779300" cy="12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ko-KR" sz="1500" dirty="0" err="1">
                <a:latin typeface="Calibri"/>
                <a:ea typeface="Calibri"/>
                <a:cs typeface="Calibri"/>
                <a:sym typeface="Calibri"/>
              </a:rPr>
              <a:t>ui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와 </a:t>
            </a:r>
            <a:r>
              <a:rPr lang="en-US" altLang="ko-KR" sz="1500" dirty="0" err="1">
                <a:latin typeface="Calibri"/>
                <a:ea typeface="Calibri"/>
                <a:cs typeface="Calibri"/>
                <a:sym typeface="Calibri"/>
              </a:rPr>
              <a:t>db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를 연동해서 </a:t>
            </a:r>
            <a:r>
              <a:rPr lang="ko-KR" altLang="en-US" sz="1500" dirty="0" smtClean="0">
                <a:latin typeface="Calibri"/>
                <a:ea typeface="Calibri"/>
                <a:cs typeface="Calibri"/>
                <a:sym typeface="Calibri"/>
              </a:rPr>
              <a:t>하는 것이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너무 어려웠지만</a:t>
            </a:r>
            <a:r>
              <a:rPr lang="en-US" altLang="ko-KR" sz="1500" dirty="0" smtClean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500" dirty="0" smtClean="0">
                <a:latin typeface="Calibri"/>
                <a:ea typeface="Calibri"/>
                <a:cs typeface="Calibri"/>
                <a:sym typeface="Calibri"/>
              </a:rPr>
              <a:t>팀원들끼리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도와서 마무리를 </a:t>
            </a:r>
            <a:r>
              <a:rPr lang="ko-KR" altLang="en-US" sz="1500" dirty="0" err="1">
                <a:latin typeface="Calibri"/>
                <a:ea typeface="Calibri"/>
                <a:cs typeface="Calibri"/>
                <a:sym typeface="Calibri"/>
              </a:rPr>
              <a:t>잘한것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 같다</a:t>
            </a:r>
            <a:r>
              <a:rPr lang="en-US" altLang="ko-KR" sz="15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또한 스프링 </a:t>
            </a:r>
            <a:r>
              <a:rPr lang="en-US" altLang="ko-KR" sz="1500" dirty="0">
                <a:latin typeface="Calibri"/>
                <a:ea typeface="Calibri"/>
                <a:cs typeface="Calibri"/>
                <a:sym typeface="Calibri"/>
              </a:rPr>
              <a:t>MVC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패턴에 대한 </a:t>
            </a:r>
            <a:r>
              <a:rPr lang="ko-KR" altLang="en-US" sz="1500" dirty="0" err="1">
                <a:latin typeface="Calibri"/>
                <a:ea typeface="Calibri"/>
                <a:cs typeface="Calibri"/>
                <a:sym typeface="Calibri"/>
              </a:rPr>
              <a:t>로직을</a:t>
            </a:r>
            <a:r>
              <a:rPr lang="ko-KR" altLang="en-US" sz="1500" dirty="0">
                <a:latin typeface="Calibri"/>
                <a:ea typeface="Calibri"/>
                <a:cs typeface="Calibri"/>
                <a:sym typeface="Calibri"/>
              </a:rPr>
              <a:t> 이해할 수 있어서 좋았다</a:t>
            </a:r>
            <a:r>
              <a:rPr lang="en-US" altLang="ko-KR" sz="1500" dirty="0">
                <a:latin typeface="Calibri"/>
                <a:ea typeface="Calibri"/>
                <a:cs typeface="Calibri"/>
                <a:sym typeface="Calibri"/>
              </a:rPr>
              <a:t>.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39"/>
          <p:cNvSpPr txBox="1"/>
          <p:nvPr/>
        </p:nvSpPr>
        <p:spPr>
          <a:xfrm>
            <a:off x="12678925" y="2107713"/>
            <a:ext cx="4779300" cy="1283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처음에는 프로젝트를 어떻게 시작할 지 막막했지만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팀원들과 협업하며 기획부터 웹개발까지의 프로세스를 경험할 수 있어서 좋았다.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또한 스프링MVC패턴에 대한 로직을 이해하고 습득할 수 있는 의미있는 시간이었다. 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0CF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40"/>
          <p:cNvGrpSpPr/>
          <p:nvPr/>
        </p:nvGrpSpPr>
        <p:grpSpPr>
          <a:xfrm>
            <a:off x="2099192" y="-19932"/>
            <a:ext cx="3360014" cy="3360424"/>
            <a:chOff x="2099192" y="-19932"/>
            <a:chExt cx="3360014" cy="3360424"/>
          </a:xfrm>
        </p:grpSpPr>
        <p:grpSp>
          <p:nvGrpSpPr>
            <p:cNvPr id="712" name="Google Shape;712;p40"/>
            <p:cNvGrpSpPr/>
            <p:nvPr/>
          </p:nvGrpSpPr>
          <p:grpSpPr>
            <a:xfrm>
              <a:off x="2099192" y="-19932"/>
              <a:ext cx="3360014" cy="3360424"/>
              <a:chOff x="2099192" y="-19932"/>
              <a:chExt cx="3360014" cy="3360424"/>
            </a:xfrm>
          </p:grpSpPr>
          <p:pic>
            <p:nvPicPr>
              <p:cNvPr id="713" name="Google Shape;713;p4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1380000">
                <a:off x="2498075" y="378769"/>
                <a:ext cx="2562248" cy="25630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4" name="Google Shape;714;p4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380000">
                <a:off x="3110764" y="991651"/>
                <a:ext cx="1281124" cy="12815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15" name="Google Shape;715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560000">
              <a:off x="3378892" y="1199486"/>
              <a:ext cx="840106" cy="840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Google Shape;716;p40"/>
          <p:cNvSpPr/>
          <p:nvPr/>
        </p:nvSpPr>
        <p:spPr>
          <a:xfrm>
            <a:off x="-43300" y="-28875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0"/>
          <p:cNvSpPr txBox="1"/>
          <p:nvPr/>
        </p:nvSpPr>
        <p:spPr>
          <a:xfrm rot="5400000">
            <a:off x="-1983848" y="4997250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1433"/>
                </a:solidFill>
              </a:rPr>
              <a:t> •••• We Find Flower ••••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1125" y="5433581"/>
            <a:ext cx="10427151" cy="733668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0"/>
          <p:cNvSpPr txBox="1"/>
          <p:nvPr/>
        </p:nvSpPr>
        <p:spPr>
          <a:xfrm>
            <a:off x="3525429" y="3807562"/>
            <a:ext cx="11235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8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>
              <a:solidFill>
                <a:srgbClr val="E469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38095" y="3518777"/>
            <a:ext cx="3809524" cy="174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0"/>
          <p:cNvSpPr txBox="1"/>
          <p:nvPr/>
        </p:nvSpPr>
        <p:spPr>
          <a:xfrm>
            <a:off x="17687154" y="4736474"/>
            <a:ext cx="240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1433"/>
                </a:solidFill>
              </a:rPr>
              <a:t>END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2" name="Google Shape;722;p40"/>
          <p:cNvGrpSpPr/>
          <p:nvPr/>
        </p:nvGrpSpPr>
        <p:grpSpPr>
          <a:xfrm>
            <a:off x="90258" y="-397837"/>
            <a:ext cx="4941860" cy="4941860"/>
            <a:chOff x="90258" y="-397837"/>
            <a:chExt cx="4941860" cy="4941860"/>
          </a:xfrm>
        </p:grpSpPr>
        <p:pic>
          <p:nvPicPr>
            <p:cNvPr id="723" name="Google Shape;723;p4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720000">
              <a:off x="477877" y="-10218"/>
              <a:ext cx="4166621" cy="4166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4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-720000">
              <a:off x="1474205" y="986110"/>
              <a:ext cx="2083311" cy="20833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5" name="Google Shape;725;p40"/>
          <p:cNvSpPr txBox="1"/>
          <p:nvPr/>
        </p:nvSpPr>
        <p:spPr>
          <a:xfrm rot="-1500066">
            <a:off x="1692145" y="1170937"/>
            <a:ext cx="1774579" cy="184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E46944"/>
                </a:solidFill>
                <a:latin typeface="Calistoga"/>
                <a:ea typeface="Calistoga"/>
                <a:cs typeface="Calistoga"/>
                <a:sym typeface="Calistoga"/>
              </a:rPr>
              <a:t>look over here!</a:t>
            </a:r>
            <a:endParaRPr sz="1800">
              <a:solidFill>
                <a:srgbClr val="E469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40"/>
          <p:cNvSpPr txBox="1"/>
          <p:nvPr/>
        </p:nvSpPr>
        <p:spPr>
          <a:xfrm>
            <a:off x="6591849" y="2785863"/>
            <a:ext cx="5102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11433"/>
                </a:solidFill>
              </a:rPr>
              <a:t>PROJECT 2TEAM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D4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/>
        </p:nvSpPr>
        <p:spPr>
          <a:xfrm>
            <a:off x="17294112" y="5009524"/>
            <a:ext cx="6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46944"/>
                </a:solidFill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 rot="5400000">
            <a:off x="-2096994" y="4897200"/>
            <a:ext cx="487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EF5A4A"/>
                </a:solidFill>
              </a:rPr>
              <a:t> •••• We Find Flower ••••</a:t>
            </a:r>
            <a:endParaRPr sz="1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E46944"/>
              </a:solidFill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1</a:t>
            </a: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E46944"/>
                </a:solidFill>
              </a:rPr>
              <a:t>팀원</a:t>
            </a: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 소개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6706741" y="9730667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</a:rPr>
              <a:t>WFF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7414114" y="963575"/>
            <a:ext cx="345748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팀원</a:t>
            </a:r>
            <a:r>
              <a:rPr lang="en-US" sz="6000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6000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소개</a:t>
            </a:r>
            <a:endParaRPr sz="6000" dirty="0">
              <a:solidFill>
                <a:srgbClr val="EF5A4A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5892721" y="-1771522"/>
            <a:ext cx="6500273" cy="15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3032617" y="2592472"/>
            <a:ext cx="553800" cy="172144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/>
          <p:nvPr/>
        </p:nvSpPr>
        <p:spPr>
          <a:xfrm>
            <a:off x="12303248" y="3250598"/>
            <a:ext cx="201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BF4D4"/>
                </a:solidFill>
              </a:rPr>
              <a:t>팀원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37245" y="4117304"/>
            <a:ext cx="1737440" cy="173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/>
        </p:nvSpPr>
        <p:spPr>
          <a:xfrm>
            <a:off x="10815292" y="5888583"/>
            <a:ext cx="259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조성진</a:t>
            </a:r>
            <a:r>
              <a:rPr lang="en-US" sz="16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 / </a:t>
            </a:r>
            <a:r>
              <a:rPr lang="en-US" sz="16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코딩</a:t>
            </a:r>
            <a:r>
              <a:rPr lang="en-US" sz="16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16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대장</a:t>
            </a:r>
            <a:endParaRPr sz="1800" dirty="0">
              <a:solidFill>
                <a:schemeClr val="dk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64" name="Google Shape;164;p15"/>
          <p:cNvPicPr preferRelativeResize="0"/>
          <p:nvPr/>
        </p:nvPicPr>
        <p:blipFill rotWithShape="1">
          <a:blip r:embed="rId6">
            <a:alphaModFix/>
          </a:blip>
          <a:srcRect t="248" b="248"/>
          <a:stretch/>
        </p:blipFill>
        <p:spPr>
          <a:xfrm>
            <a:off x="13625272" y="4117304"/>
            <a:ext cx="1737440" cy="173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/>
          <p:nvPr/>
        </p:nvSpPr>
        <p:spPr>
          <a:xfrm>
            <a:off x="13205782" y="5888583"/>
            <a:ext cx="257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조수정</a:t>
            </a:r>
            <a:r>
              <a:rPr lang="en-US" sz="16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 / </a:t>
            </a:r>
            <a:r>
              <a:rPr lang="en-US" sz="16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피그마</a:t>
            </a:r>
            <a:r>
              <a:rPr lang="en-US" sz="16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16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대장</a:t>
            </a:r>
            <a:endParaRPr sz="1800" dirty="0">
              <a:solidFill>
                <a:schemeClr val="dk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7">
            <a:alphaModFix/>
          </a:blip>
          <a:srcRect t="738" b="738"/>
          <a:stretch/>
        </p:blipFill>
        <p:spPr>
          <a:xfrm>
            <a:off x="11249014" y="6680289"/>
            <a:ext cx="1737440" cy="173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 txBox="1"/>
          <p:nvPr/>
        </p:nvSpPr>
        <p:spPr>
          <a:xfrm>
            <a:off x="11069519" y="8451568"/>
            <a:ext cx="257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박혜림</a:t>
            </a:r>
            <a:r>
              <a:rPr lang="en-US" sz="16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 / </a:t>
            </a:r>
            <a:r>
              <a:rPr lang="en-US" sz="16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노션</a:t>
            </a:r>
            <a:r>
              <a:rPr lang="en-US" sz="16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16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대장</a:t>
            </a:r>
            <a:endParaRPr sz="1800" dirty="0">
              <a:solidFill>
                <a:schemeClr val="dk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68" name="Google Shape;168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637042" y="6680289"/>
            <a:ext cx="1737440" cy="173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5"/>
          <p:cNvSpPr txBox="1"/>
          <p:nvPr/>
        </p:nvSpPr>
        <p:spPr>
          <a:xfrm>
            <a:off x="13217543" y="8451568"/>
            <a:ext cx="257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채승병</a:t>
            </a:r>
            <a:r>
              <a:rPr lang="en-US" sz="16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 / </a:t>
            </a:r>
            <a:r>
              <a:rPr lang="en-US" sz="16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깃 </a:t>
            </a:r>
            <a:r>
              <a:rPr lang="en-US" sz="16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대장</a:t>
            </a:r>
            <a:endParaRPr sz="1800" dirty="0">
              <a:solidFill>
                <a:schemeClr val="dk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70" name="Google Shape;170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13921" y="4459598"/>
            <a:ext cx="3083537" cy="308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"/>
          <p:cNvSpPr txBox="1"/>
          <p:nvPr/>
        </p:nvSpPr>
        <p:spPr>
          <a:xfrm>
            <a:off x="3104784" y="7598353"/>
            <a:ext cx="2701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조윤채</a:t>
            </a:r>
            <a:r>
              <a:rPr lang="en-US" sz="19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 / </a:t>
            </a:r>
            <a:r>
              <a:rPr lang="en-US" sz="19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팀장</a:t>
            </a:r>
            <a:endParaRPr sz="1800" dirty="0">
              <a:solidFill>
                <a:schemeClr val="dk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72" name="Google Shape;172;p15"/>
          <p:cNvPicPr preferRelativeResize="0"/>
          <p:nvPr/>
        </p:nvPicPr>
        <p:blipFill rotWithShape="1">
          <a:blip r:embed="rId10">
            <a:alphaModFix/>
          </a:blip>
          <a:srcRect t="980" b="980"/>
          <a:stretch/>
        </p:blipFill>
        <p:spPr>
          <a:xfrm>
            <a:off x="6449517" y="4459598"/>
            <a:ext cx="3083537" cy="308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5"/>
          <p:cNvSpPr txBox="1"/>
          <p:nvPr/>
        </p:nvSpPr>
        <p:spPr>
          <a:xfrm>
            <a:off x="6574207" y="7598345"/>
            <a:ext cx="2834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어예진</a:t>
            </a:r>
            <a:r>
              <a:rPr lang="en-US" sz="19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 / </a:t>
            </a:r>
            <a:r>
              <a:rPr lang="en-US" sz="19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부팀장</a:t>
            </a:r>
            <a:endParaRPr sz="1800" dirty="0">
              <a:solidFill>
                <a:schemeClr val="dk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74" name="Google Shape;17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5994512" y="2472413"/>
            <a:ext cx="553800" cy="19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5"/>
          <p:cNvSpPr txBox="1"/>
          <p:nvPr/>
        </p:nvSpPr>
        <p:spPr>
          <a:xfrm>
            <a:off x="5252524" y="3250602"/>
            <a:ext cx="2012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BF4D4"/>
                </a:solidFill>
              </a:rPr>
              <a:t>팀장 / 부팀장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44226" y="6458352"/>
            <a:ext cx="567783" cy="57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38486" y="4066035"/>
            <a:ext cx="567783" cy="57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91496" y="3980813"/>
            <a:ext cx="567783" cy="5769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5"/>
          <p:cNvSpPr txBox="1"/>
          <p:nvPr/>
        </p:nvSpPr>
        <p:spPr>
          <a:xfrm>
            <a:off x="1994163" y="9151149"/>
            <a:ext cx="1070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5400000">
            <a:off x="7470069" y="5877665"/>
            <a:ext cx="5172830" cy="23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4D4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/>
        </p:nvSpPr>
        <p:spPr>
          <a:xfrm>
            <a:off x="17294112" y="5009524"/>
            <a:ext cx="611092" cy="39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2</a:t>
            </a: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E46944"/>
                </a:solidFill>
              </a:rPr>
              <a:t>기획의도_ 프로젝트 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6706741" y="9730667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E46944"/>
                </a:solidFill>
              </a:rPr>
              <a:t>WFF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6"/>
          <p:cNvSpPr txBox="1"/>
          <p:nvPr/>
        </p:nvSpPr>
        <p:spPr>
          <a:xfrm>
            <a:off x="10122900" y="4654375"/>
            <a:ext cx="7056736" cy="34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・ </a:t>
            </a:r>
            <a:r>
              <a:rPr lang="en-US" sz="2400" b="1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프로젝트</a:t>
            </a:r>
            <a:r>
              <a:rPr lang="en-US" sz="2400" b="1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명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 : WFF</a:t>
            </a:r>
            <a:endParaRPr sz="2400" dirty="0">
              <a:solidFill>
                <a:srgbClr val="E46944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・ </a:t>
            </a:r>
            <a:r>
              <a:rPr lang="en-US" sz="2400" b="1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개발</a:t>
            </a:r>
            <a:r>
              <a:rPr lang="en-US" sz="2400" b="1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b="1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목적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 :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온라인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상품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판매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쇼핑몰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반응형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웹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개발</a:t>
            </a:r>
            <a:endParaRPr sz="2400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・ </a:t>
            </a:r>
            <a:r>
              <a:rPr lang="en-US" sz="2400" b="1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프로젝트</a:t>
            </a:r>
            <a:r>
              <a:rPr lang="en-US" sz="2400" b="1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b="1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소개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 : </a:t>
            </a:r>
            <a:endParaRPr sz="2400" dirty="0">
              <a:solidFill>
                <a:srgbClr val="E46944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온라인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꽃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판매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쇼핑몰</a:t>
            </a:r>
            <a:endParaRPr sz="2400" dirty="0">
              <a:solidFill>
                <a:srgbClr val="E46944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꽃말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기념일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이벤트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등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다양한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컨텐츠를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바탕으로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endParaRPr sz="2400" dirty="0">
              <a:solidFill>
                <a:srgbClr val="E46944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 꽃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연관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상품을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제공하는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사이트입니다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.</a:t>
            </a:r>
            <a:endParaRPr sz="2400" dirty="0">
              <a:solidFill>
                <a:srgbClr val="E46944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・ </a:t>
            </a:r>
            <a:r>
              <a:rPr lang="en-US" sz="2400" b="1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주 </a:t>
            </a:r>
            <a:r>
              <a:rPr lang="en-US" sz="2400" b="1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타겟층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 : 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20-30대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남녀</a:t>
            </a:r>
            <a:endParaRPr sz="2400" dirty="0"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・ </a:t>
            </a:r>
            <a:r>
              <a:rPr lang="en-US" sz="2400" b="1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주요</a:t>
            </a:r>
            <a:r>
              <a:rPr lang="en-US" sz="2400" b="1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b="1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기능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sym typeface="Arial"/>
              </a:rPr>
              <a:t> :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회원가입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로그인</a:t>
            </a:r>
            <a:r>
              <a:rPr lang="en-US" sz="2400" dirty="0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en-US" sz="2400" dirty="0" err="1">
                <a:solidFill>
                  <a:srgbClr val="E46944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게시판</a:t>
            </a:r>
            <a:endParaRPr sz="2400" dirty="0">
              <a:solidFill>
                <a:schemeClr val="dk1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2894" y="4042806"/>
            <a:ext cx="5673993" cy="26017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 txBox="1"/>
          <p:nvPr/>
        </p:nvSpPr>
        <p:spPr>
          <a:xfrm>
            <a:off x="10122894" y="2986167"/>
            <a:ext cx="491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E4694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프로젝트</a:t>
            </a:r>
            <a:r>
              <a:rPr lang="en-US" sz="3600" b="1" dirty="0">
                <a:solidFill>
                  <a:srgbClr val="E4694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sz="3600" b="1" dirty="0" err="1">
                <a:solidFill>
                  <a:srgbClr val="E4694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개요</a:t>
            </a:r>
            <a:endParaRPr sz="3600" b="1" dirty="0">
              <a:solidFill>
                <a:schemeClr val="dk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10122900" y="1745050"/>
            <a:ext cx="894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E46944"/>
                </a:solidFill>
                <a:latin typeface="Mooli" pitchFamily="2" charset="0"/>
              </a:rPr>
              <a:t>WFF </a:t>
            </a:r>
            <a:r>
              <a:rPr lang="en-US" sz="4800" dirty="0">
                <a:solidFill>
                  <a:srgbClr val="E46944"/>
                </a:solidFill>
                <a:latin typeface="Mooli" pitchFamily="2" charset="0"/>
              </a:rPr>
              <a:t>: </a:t>
            </a:r>
            <a:r>
              <a:rPr lang="en-US" sz="4000" dirty="0">
                <a:solidFill>
                  <a:srgbClr val="E46944"/>
                </a:solidFill>
                <a:latin typeface="Mooli" pitchFamily="2" charset="0"/>
              </a:rPr>
              <a:t>WE FIND FLOWERS!</a:t>
            </a:r>
            <a:endParaRPr sz="4000" dirty="0">
              <a:solidFill>
                <a:srgbClr val="E46944"/>
              </a:solidFill>
              <a:latin typeface="Mooli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6"/>
          <p:cNvSpPr txBox="1"/>
          <p:nvPr/>
        </p:nvSpPr>
        <p:spPr>
          <a:xfrm rot="5400000">
            <a:off x="-2095956" y="5192556"/>
            <a:ext cx="487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EF5A4A"/>
                </a:solidFill>
              </a:rPr>
              <a:t> •••• We Find Flower ••••</a:t>
            </a:r>
            <a:endParaRPr sz="1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E46944"/>
              </a:solidFill>
            </a:endParaRPr>
          </a:p>
        </p:txBody>
      </p:sp>
      <p:pic>
        <p:nvPicPr>
          <p:cNvPr id="193" name="Google Shape;193;p16"/>
          <p:cNvPicPr preferRelativeResize="0"/>
          <p:nvPr/>
        </p:nvPicPr>
        <p:blipFill rotWithShape="1">
          <a:blip r:embed="rId4">
            <a:alphaModFix/>
          </a:blip>
          <a:srcRect l="21409" r="12409"/>
          <a:stretch/>
        </p:blipFill>
        <p:spPr>
          <a:xfrm>
            <a:off x="1706588" y="1745050"/>
            <a:ext cx="6177300" cy="7081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94" name="Google Shape;194;p16"/>
          <p:cNvGrpSpPr/>
          <p:nvPr/>
        </p:nvGrpSpPr>
        <p:grpSpPr>
          <a:xfrm>
            <a:off x="-1287361" y="-529265"/>
            <a:ext cx="7204625" cy="5910983"/>
            <a:chOff x="-1287361" y="-529265"/>
            <a:chExt cx="7204625" cy="5910983"/>
          </a:xfrm>
        </p:grpSpPr>
        <p:grpSp>
          <p:nvGrpSpPr>
            <p:cNvPr id="195" name="Google Shape;195;p16"/>
            <p:cNvGrpSpPr/>
            <p:nvPr/>
          </p:nvGrpSpPr>
          <p:grpSpPr>
            <a:xfrm>
              <a:off x="-1287361" y="-529265"/>
              <a:ext cx="7204625" cy="5910983"/>
              <a:chOff x="-1287361" y="-529265"/>
              <a:chExt cx="7204625" cy="5910983"/>
            </a:xfrm>
          </p:grpSpPr>
          <p:pic>
            <p:nvPicPr>
              <p:cNvPr id="196" name="Google Shape;196;p1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1200000">
                <a:off x="-784384" y="409124"/>
                <a:ext cx="6198671" cy="40342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97;p1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1200000">
                <a:off x="721398" y="1373789"/>
                <a:ext cx="3099335" cy="20171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8" name="Google Shape;198;p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200000">
              <a:off x="1560799" y="1702052"/>
              <a:ext cx="933844" cy="234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200000">
              <a:off x="2049007" y="3043391"/>
              <a:ext cx="933844" cy="23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16"/>
            <p:cNvSpPr txBox="1"/>
            <p:nvPr/>
          </p:nvSpPr>
          <p:spPr>
            <a:xfrm rot="-1200048">
              <a:off x="872823" y="1801824"/>
              <a:ext cx="2989184" cy="1690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E46944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Buy it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E46944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Already!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6"/>
          <p:cNvGrpSpPr/>
          <p:nvPr/>
        </p:nvGrpSpPr>
        <p:grpSpPr>
          <a:xfrm>
            <a:off x="4571995" y="5409532"/>
            <a:ext cx="5381447" cy="5381447"/>
            <a:chOff x="5033523" y="2709474"/>
            <a:chExt cx="4698312" cy="4698312"/>
          </a:xfrm>
        </p:grpSpPr>
        <p:grpSp>
          <p:nvGrpSpPr>
            <p:cNvPr id="202" name="Google Shape;202;p16"/>
            <p:cNvGrpSpPr/>
            <p:nvPr/>
          </p:nvGrpSpPr>
          <p:grpSpPr>
            <a:xfrm>
              <a:off x="5033523" y="2709474"/>
              <a:ext cx="4698312" cy="4698312"/>
              <a:chOff x="5033523" y="2709474"/>
              <a:chExt cx="4698312" cy="4698312"/>
            </a:xfrm>
          </p:grpSpPr>
          <p:pic>
            <p:nvPicPr>
              <p:cNvPr id="203" name="Google Shape;203;p1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780000">
                <a:off x="5423941" y="3099892"/>
                <a:ext cx="3917476" cy="39174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Google Shape;204;p16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 rot="780000">
                <a:off x="6360694" y="4036644"/>
                <a:ext cx="1958738" cy="19587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5" name="Google Shape;205;p16"/>
            <p:cNvSpPr txBox="1"/>
            <p:nvPr/>
          </p:nvSpPr>
          <p:spPr>
            <a:xfrm rot="780242">
              <a:off x="6324520" y="4339680"/>
              <a:ext cx="2051821" cy="12632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BF4D4"/>
                  </a:solidFill>
                  <a:latin typeface="Cookie"/>
                  <a:ea typeface="Cookie"/>
                  <a:cs typeface="Cookie"/>
                  <a:sym typeface="Cookie"/>
                </a:rPr>
                <a:t>Half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BF4D4"/>
                  </a:solidFill>
                  <a:latin typeface="Cookie"/>
                  <a:ea typeface="Cookie"/>
                  <a:cs typeface="Cookie"/>
                  <a:sym typeface="Cookie"/>
                </a:rPr>
                <a:t>Off!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D1BE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/>
          <p:nvPr/>
        </p:nvSpPr>
        <p:spPr>
          <a:xfrm>
            <a:off x="-43300" y="-28875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7"/>
          <p:cNvSpPr txBox="1"/>
          <p:nvPr/>
        </p:nvSpPr>
        <p:spPr>
          <a:xfrm>
            <a:off x="1234318" y="3790098"/>
            <a:ext cx="126051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코로나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19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발생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이후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실내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공간에서의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활동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빈도가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높아짐에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따라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endParaRPr sz="2000" dirty="0">
              <a:solidFill>
                <a:srgbClr val="111433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화훼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관련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온라인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관심도가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증가했으며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화훼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소비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트렌드도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변화하고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있습니다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.</a:t>
            </a:r>
            <a:endParaRPr sz="2000" dirty="0">
              <a:solidFill>
                <a:srgbClr val="111433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WFF는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트렌드를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반영하여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특별하고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감성적인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서비스를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제공합니다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. </a:t>
            </a:r>
            <a:endParaRPr sz="2000" dirty="0">
              <a:solidFill>
                <a:srgbClr val="111433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11433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당신의</a:t>
            </a:r>
            <a:r>
              <a:rPr lang="en-US" sz="2400" b="1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마음을</a:t>
            </a:r>
            <a:r>
              <a:rPr lang="en-US" sz="2400" b="1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꽃으로</a:t>
            </a:r>
            <a:r>
              <a:rPr lang="en-US" sz="2400" b="1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대신</a:t>
            </a:r>
            <a:r>
              <a:rPr lang="en-US" sz="2400" b="1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전해드립니다</a:t>
            </a:r>
            <a:r>
              <a:rPr lang="en-US" sz="2400" b="1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.</a:t>
            </a:r>
            <a:endParaRPr sz="2400" b="1" dirty="0">
              <a:solidFill>
                <a:srgbClr val="EF5A4A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WFF 는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꽃의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의미를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담아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사랑하는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사람에게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마음을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전달할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수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있는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꽃을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선물해보세요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.</a:t>
            </a:r>
            <a:endParaRPr sz="2000" dirty="0">
              <a:solidFill>
                <a:srgbClr val="111433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11433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예쁜꽃만</a:t>
            </a:r>
            <a:r>
              <a:rPr lang="en-US" sz="2400" b="1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파는게</a:t>
            </a:r>
            <a:r>
              <a:rPr lang="en-US" sz="2400" b="1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4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아니에요</a:t>
            </a:r>
            <a:r>
              <a:rPr lang="en-US" sz="2400" b="1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!</a:t>
            </a:r>
            <a:endParaRPr sz="2000" dirty="0">
              <a:solidFill>
                <a:srgbClr val="111433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나와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우리집을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이롭게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하는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꽃, </a:t>
            </a:r>
            <a:endParaRPr sz="2000" dirty="0">
              <a:solidFill>
                <a:srgbClr val="111433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아픈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꽃을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받아서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,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우리가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그걸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케어해서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다시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되돌려주는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시스템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(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케어플라워서비스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)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제공하고</a:t>
            </a:r>
            <a:r>
              <a:rPr lang="en-US" sz="2000" dirty="0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 </a:t>
            </a:r>
            <a:r>
              <a:rPr lang="en-US" sz="2000" dirty="0" err="1">
                <a:solidFill>
                  <a:srgbClr val="111433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</a:rPr>
              <a:t>있습니다</a:t>
            </a:r>
            <a:r>
              <a:rPr lang="en-US" sz="2000" dirty="0">
                <a:solidFill>
                  <a:srgbClr val="111433"/>
                </a:solidFill>
              </a:rPr>
              <a:t>.</a:t>
            </a:r>
            <a:endParaRPr sz="2000" dirty="0">
              <a:solidFill>
                <a:srgbClr val="111433"/>
              </a:solidFill>
            </a:endParaRPr>
          </a:p>
        </p:txBody>
      </p:sp>
      <p:sp>
        <p:nvSpPr>
          <p:cNvPr id="212" name="Google Shape;212;p17"/>
          <p:cNvSpPr txBox="1"/>
          <p:nvPr/>
        </p:nvSpPr>
        <p:spPr>
          <a:xfrm>
            <a:off x="17294112" y="5009524"/>
            <a:ext cx="611092" cy="40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14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7"/>
          <p:cNvSpPr txBox="1"/>
          <p:nvPr/>
        </p:nvSpPr>
        <p:spPr>
          <a:xfrm rot="5400000">
            <a:off x="-2090797" y="4902777"/>
            <a:ext cx="487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EF5A4A"/>
                </a:solidFill>
              </a:rPr>
              <a:t> •••• We Find Flower ••••</a:t>
            </a:r>
            <a:endParaRPr sz="1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111433"/>
              </a:solidFill>
            </a:endParaRPr>
          </a:p>
        </p:txBody>
      </p:sp>
      <p:sp>
        <p:nvSpPr>
          <p:cNvPr id="214" name="Google Shape;214;p17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14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111433"/>
                </a:solidFill>
              </a:rPr>
              <a:t>2</a:t>
            </a:r>
            <a:r>
              <a:rPr lang="en-US" sz="1300">
                <a:solidFill>
                  <a:srgbClr val="111433"/>
                </a:solidFill>
                <a:latin typeface="Arial"/>
                <a:ea typeface="Arial"/>
                <a:cs typeface="Arial"/>
                <a:sym typeface="Arial"/>
              </a:rPr>
              <a:t> 기획의도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7"/>
          <p:cNvSpPr txBox="1"/>
          <p:nvPr/>
        </p:nvSpPr>
        <p:spPr>
          <a:xfrm>
            <a:off x="6706741" y="9730667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E46944"/>
                </a:solidFill>
              </a:rPr>
              <a:t>WFF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17"/>
          <p:cNvGrpSpPr/>
          <p:nvPr/>
        </p:nvGrpSpPr>
        <p:grpSpPr>
          <a:xfrm>
            <a:off x="-1377908" y="5617187"/>
            <a:ext cx="8681296" cy="6162893"/>
            <a:chOff x="-1343883" y="5271087"/>
            <a:chExt cx="8681296" cy="6162893"/>
          </a:xfrm>
        </p:grpSpPr>
        <p:grpSp>
          <p:nvGrpSpPr>
            <p:cNvPr id="217" name="Google Shape;217;p17"/>
            <p:cNvGrpSpPr/>
            <p:nvPr/>
          </p:nvGrpSpPr>
          <p:grpSpPr>
            <a:xfrm>
              <a:off x="-1343883" y="5271087"/>
              <a:ext cx="8681296" cy="6162893"/>
              <a:chOff x="-1343883" y="5271087"/>
              <a:chExt cx="8681296" cy="6162893"/>
            </a:xfrm>
          </p:grpSpPr>
          <p:pic>
            <p:nvPicPr>
              <p:cNvPr id="218" name="Google Shape;218;p1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1260000">
                <a:off x="-970231" y="6574644"/>
                <a:ext cx="7933991" cy="35557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219;p1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1260001">
                <a:off x="974585" y="7424907"/>
                <a:ext cx="3966996" cy="17778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0" name="Google Shape;220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1260000">
              <a:off x="1073553" y="7504562"/>
              <a:ext cx="3769060" cy="1618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17"/>
            <p:cNvSpPr txBox="1"/>
            <p:nvPr/>
          </p:nvSpPr>
          <p:spPr>
            <a:xfrm rot="-1200008">
              <a:off x="496066" y="7928697"/>
              <a:ext cx="4918102" cy="7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>
                  <a:solidFill>
                    <a:srgbClr val="EF5A4A"/>
                  </a:solidFill>
                  <a:latin typeface="Cookie"/>
                  <a:ea typeface="Cookie"/>
                  <a:cs typeface="Cookie"/>
                  <a:sym typeface="Cookie"/>
                </a:rPr>
                <a:t>GOOOOD!</a:t>
              </a:r>
              <a:endParaRPr sz="1800">
                <a:solidFill>
                  <a:srgbClr val="EF5A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2" name="Google Shape;222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4318" y="883343"/>
            <a:ext cx="5673993" cy="26017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7"/>
          <p:cNvSpPr txBox="1"/>
          <p:nvPr/>
        </p:nvSpPr>
        <p:spPr>
          <a:xfrm>
            <a:off x="1234318" y="1863659"/>
            <a:ext cx="7107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  <a:sym typeface="Arial"/>
              </a:rPr>
              <a:t>기획의도</a:t>
            </a:r>
            <a:endParaRPr sz="1800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  <a:cs typeface="Calibri"/>
              <a:sym typeface="Calibri"/>
            </a:endParaRPr>
          </a:p>
        </p:txBody>
      </p:sp>
      <p:grpSp>
        <p:nvGrpSpPr>
          <p:cNvPr id="224" name="Google Shape;224;p17"/>
          <p:cNvGrpSpPr/>
          <p:nvPr/>
        </p:nvGrpSpPr>
        <p:grpSpPr>
          <a:xfrm>
            <a:off x="9711716" y="-1135494"/>
            <a:ext cx="4997117" cy="4997117"/>
            <a:chOff x="13596541" y="-177544"/>
            <a:chExt cx="4997117" cy="4997117"/>
          </a:xfrm>
        </p:grpSpPr>
        <p:grpSp>
          <p:nvGrpSpPr>
            <p:cNvPr id="225" name="Google Shape;225;p17"/>
            <p:cNvGrpSpPr/>
            <p:nvPr/>
          </p:nvGrpSpPr>
          <p:grpSpPr>
            <a:xfrm>
              <a:off x="13596541" y="-177544"/>
              <a:ext cx="4997117" cy="4997117"/>
              <a:chOff x="13596541" y="-177544"/>
              <a:chExt cx="4997117" cy="4997117"/>
            </a:xfrm>
          </p:grpSpPr>
          <p:pic>
            <p:nvPicPr>
              <p:cNvPr id="226" name="Google Shape;226;p1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780000">
                <a:off x="14011789" y="237704"/>
                <a:ext cx="4166621" cy="41666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" name="Google Shape;227;p1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 rot="780000">
                <a:off x="15008117" y="1234032"/>
                <a:ext cx="2083311" cy="20833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8" name="Google Shape;228;p17"/>
            <p:cNvSpPr txBox="1"/>
            <p:nvPr/>
          </p:nvSpPr>
          <p:spPr>
            <a:xfrm rot="1053132">
              <a:off x="15285330" y="1536974"/>
              <a:ext cx="1619500" cy="1477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EF5A4A"/>
                  </a:solidFill>
                  <a:latin typeface="Calistoga"/>
                  <a:ea typeface="Calistoga"/>
                  <a:cs typeface="Calistoga"/>
                  <a:sym typeface="Calistoga"/>
                </a:rPr>
                <a:t>look over here!</a:t>
              </a:r>
              <a:endParaRPr sz="3000">
                <a:solidFill>
                  <a:srgbClr val="EF5A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17"/>
          <p:cNvSpPr txBox="1"/>
          <p:nvPr/>
        </p:nvSpPr>
        <p:spPr>
          <a:xfrm>
            <a:off x="10186193" y="2027484"/>
            <a:ext cx="71079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EF5A4A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왜 </a:t>
            </a:r>
            <a:r>
              <a:rPr lang="en-US" sz="5400" dirty="0" err="1">
                <a:solidFill>
                  <a:srgbClr val="EF5A4A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우리집</a:t>
            </a:r>
            <a:r>
              <a:rPr lang="en-US" sz="5400" dirty="0">
                <a:solidFill>
                  <a:srgbClr val="EF5A4A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endParaRPr lang="en-US" sz="5400" dirty="0" smtClean="0">
              <a:solidFill>
                <a:srgbClr val="EF5A4A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 smtClean="0">
                <a:solidFill>
                  <a:srgbClr val="EF5A4A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꽃을</a:t>
            </a:r>
            <a:r>
              <a:rPr lang="en-US" sz="5400" dirty="0" smtClean="0">
                <a:solidFill>
                  <a:srgbClr val="EF5A4A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en-US" sz="5400" dirty="0" err="1">
                <a:solidFill>
                  <a:srgbClr val="EF5A4A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찾을까요</a:t>
            </a:r>
            <a:r>
              <a:rPr lang="en-US" sz="5400" dirty="0">
                <a:solidFill>
                  <a:srgbClr val="EF5A4A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?</a:t>
            </a:r>
            <a:endParaRPr sz="5400" dirty="0">
              <a:solidFill>
                <a:srgbClr val="EF5A4A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3036">
            <a:off x="12657262" y="3874950"/>
            <a:ext cx="4244075" cy="76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17"/>
          <p:cNvGrpSpPr/>
          <p:nvPr/>
        </p:nvGrpSpPr>
        <p:grpSpPr>
          <a:xfrm>
            <a:off x="2909905" y="7270626"/>
            <a:ext cx="3360014" cy="3360424"/>
            <a:chOff x="2943930" y="6924526"/>
            <a:chExt cx="3360014" cy="3360424"/>
          </a:xfrm>
        </p:grpSpPr>
        <p:grpSp>
          <p:nvGrpSpPr>
            <p:cNvPr id="232" name="Google Shape;232;p17"/>
            <p:cNvGrpSpPr/>
            <p:nvPr/>
          </p:nvGrpSpPr>
          <p:grpSpPr>
            <a:xfrm>
              <a:off x="2943930" y="6924526"/>
              <a:ext cx="3360014" cy="3360424"/>
              <a:chOff x="2943930" y="6924526"/>
              <a:chExt cx="3360014" cy="3360424"/>
            </a:xfrm>
          </p:grpSpPr>
          <p:pic>
            <p:nvPicPr>
              <p:cNvPr id="233" name="Google Shape;233;p1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 rot="1380000">
                <a:off x="3342813" y="7323227"/>
                <a:ext cx="2562248" cy="25630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17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 rot="1380000">
                <a:off x="3955502" y="7936109"/>
                <a:ext cx="1281124" cy="12815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5" name="Google Shape;235;p1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1560000">
              <a:off x="4223630" y="8143944"/>
              <a:ext cx="840106" cy="840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5047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/>
          <p:nvPr/>
        </p:nvSpPr>
        <p:spPr>
          <a:xfrm>
            <a:off x="-43300" y="-28875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7294112" y="5009524"/>
            <a:ext cx="611092" cy="40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CC2B8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 rot="5400000">
            <a:off x="-2090797" y="4902777"/>
            <a:ext cx="487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EF5A4A"/>
                </a:solidFill>
              </a:rPr>
              <a:t> •••• We Find Flower ••••</a:t>
            </a:r>
            <a:endParaRPr sz="1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ECC2B8"/>
              </a:solidFill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F5A4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F5A4A"/>
                </a:solidFill>
              </a:rPr>
              <a:t>3</a:t>
            </a:r>
            <a:r>
              <a:rPr lang="en-US" sz="1300">
                <a:solidFill>
                  <a:srgbClr val="EF5A4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EF5A4A"/>
                </a:solidFill>
              </a:rPr>
              <a:t>프로젝트 진행순서</a:t>
            </a:r>
            <a:endParaRPr sz="1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6706741" y="9730667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CC2B8"/>
                </a:solidFill>
              </a:rPr>
              <a:t>WFF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591660" y="573272"/>
            <a:ext cx="7107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800" b="1" dirty="0" err="1">
                <a:solidFill>
                  <a:srgbClr val="E4694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프로젝트</a:t>
            </a:r>
            <a:r>
              <a:rPr lang="en-US" sz="4800" b="1" dirty="0">
                <a:solidFill>
                  <a:srgbClr val="E4694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sz="4800" b="1" dirty="0" err="1">
                <a:solidFill>
                  <a:srgbClr val="E4694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진행</a:t>
            </a:r>
            <a:r>
              <a:rPr lang="en-US" sz="4800" b="1" dirty="0">
                <a:solidFill>
                  <a:srgbClr val="E4694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en-US" sz="4800" b="1" dirty="0" err="1">
                <a:solidFill>
                  <a:srgbClr val="E4694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순서</a:t>
            </a:r>
            <a:endParaRPr sz="4800" b="1" dirty="0">
              <a:solidFill>
                <a:srgbClr val="E46944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246" name="Google Shape;2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3228" y="858683"/>
            <a:ext cx="5673993" cy="26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812" y="1850500"/>
            <a:ext cx="14607773" cy="78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14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"/>
          <p:cNvSpPr txBox="1"/>
          <p:nvPr/>
        </p:nvSpPr>
        <p:spPr>
          <a:xfrm>
            <a:off x="17294112" y="5009524"/>
            <a:ext cx="611092" cy="40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1433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-43300" y="-28875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14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111433"/>
                </a:solidFill>
              </a:rPr>
              <a:t>4</a:t>
            </a:r>
            <a:r>
              <a:rPr lang="en-US" sz="1300">
                <a:solidFill>
                  <a:srgbClr val="1114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111433"/>
                </a:solidFill>
              </a:rPr>
              <a:t>개발환경 &amp; 적용기술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6706741" y="9730667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11433"/>
                </a:solidFill>
              </a:rPr>
              <a:t>WFF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812760" y="996667"/>
            <a:ext cx="97107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500" b="1" dirty="0" err="1">
                <a:solidFill>
                  <a:srgbClr val="E46944"/>
                </a:solidFill>
              </a:rPr>
              <a:t>개발환경&amp;적용기술</a:t>
            </a:r>
            <a:endParaRPr sz="4500" b="1" dirty="0">
              <a:solidFill>
                <a:srgbClr val="E469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111433"/>
              </a:solidFill>
            </a:endParaRPr>
          </a:p>
        </p:txBody>
      </p:sp>
      <p:pic>
        <p:nvPicPr>
          <p:cNvPr id="257" name="Google Shape;25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84697" y="1861533"/>
            <a:ext cx="5673993" cy="2601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19"/>
          <p:cNvGrpSpPr/>
          <p:nvPr/>
        </p:nvGrpSpPr>
        <p:grpSpPr>
          <a:xfrm>
            <a:off x="952500" y="2636375"/>
            <a:ext cx="2886100" cy="792612"/>
            <a:chOff x="952500" y="2636375"/>
            <a:chExt cx="2886100" cy="792612"/>
          </a:xfrm>
        </p:grpSpPr>
        <p:sp>
          <p:nvSpPr>
            <p:cNvPr id="259" name="Google Shape;259;p19"/>
            <p:cNvSpPr/>
            <p:nvPr/>
          </p:nvSpPr>
          <p:spPr>
            <a:xfrm>
              <a:off x="952500" y="2636375"/>
              <a:ext cx="2687418" cy="792612"/>
            </a:xfrm>
            <a:prstGeom prst="flowChartTerminator">
              <a:avLst/>
            </a:prstGeom>
            <a:solidFill>
              <a:srgbClr val="E46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latin typeface="Mooli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9"/>
            <p:cNvSpPr txBox="1"/>
            <p:nvPr/>
          </p:nvSpPr>
          <p:spPr>
            <a:xfrm>
              <a:off x="1066000" y="2719295"/>
              <a:ext cx="27726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Mooli" pitchFamily="2" charset="0"/>
                  <a:ea typeface="Calibri"/>
                  <a:cs typeface="Calibri"/>
                  <a:sym typeface="Calibri"/>
                </a:rPr>
                <a:t>FRAME WORK</a:t>
              </a:r>
              <a:endParaRPr sz="2500" b="1" dirty="0">
                <a:solidFill>
                  <a:schemeClr val="lt1"/>
                </a:solidFill>
                <a:latin typeface="Mooli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9"/>
          <p:cNvGrpSpPr/>
          <p:nvPr/>
        </p:nvGrpSpPr>
        <p:grpSpPr>
          <a:xfrm>
            <a:off x="909925" y="4788817"/>
            <a:ext cx="2772600" cy="1097213"/>
            <a:chOff x="909913" y="3146751"/>
            <a:chExt cx="2772600" cy="792612"/>
          </a:xfrm>
        </p:grpSpPr>
        <p:sp>
          <p:nvSpPr>
            <p:cNvPr id="262" name="Google Shape;262;p19"/>
            <p:cNvSpPr/>
            <p:nvPr/>
          </p:nvSpPr>
          <p:spPr>
            <a:xfrm>
              <a:off x="952500" y="3146751"/>
              <a:ext cx="2687418" cy="792612"/>
            </a:xfrm>
            <a:prstGeom prst="flowChartTerminator">
              <a:avLst/>
            </a:prstGeom>
            <a:solidFill>
              <a:srgbClr val="E46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latin typeface="Mooli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9"/>
            <p:cNvSpPr txBox="1"/>
            <p:nvPr/>
          </p:nvSpPr>
          <p:spPr>
            <a:xfrm>
              <a:off x="909913" y="3232972"/>
              <a:ext cx="2772600" cy="6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Mooli" pitchFamily="2" charset="0"/>
                  <a:ea typeface="Calibri"/>
                  <a:cs typeface="Calibri"/>
                  <a:sym typeface="Calibri"/>
                </a:rPr>
                <a:t>DEVELOPER</a:t>
              </a:r>
              <a:endParaRPr sz="2500" b="1" dirty="0">
                <a:solidFill>
                  <a:schemeClr val="lt1"/>
                </a:solidFill>
                <a:latin typeface="Mooli" pitchFamily="2" charset="0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Mooli" pitchFamily="2" charset="0"/>
                  <a:ea typeface="Calibri"/>
                  <a:cs typeface="Calibri"/>
                  <a:sym typeface="Calibri"/>
                </a:rPr>
                <a:t>TOOL</a:t>
              </a:r>
              <a:endParaRPr sz="2500" b="1" dirty="0">
                <a:solidFill>
                  <a:schemeClr val="lt1"/>
                </a:solidFill>
                <a:latin typeface="Mooli" pitchFamily="2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19"/>
          <p:cNvSpPr/>
          <p:nvPr/>
        </p:nvSpPr>
        <p:spPr>
          <a:xfrm>
            <a:off x="952500" y="7245875"/>
            <a:ext cx="2687418" cy="792612"/>
          </a:xfrm>
          <a:prstGeom prst="flowChartTerminator">
            <a:avLst/>
          </a:prstGeom>
          <a:solidFill>
            <a:srgbClr val="E469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 txBox="1"/>
          <p:nvPr/>
        </p:nvSpPr>
        <p:spPr>
          <a:xfrm>
            <a:off x="1009225" y="7348325"/>
            <a:ext cx="25740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Mooli" pitchFamily="2" charset="0"/>
                <a:ea typeface="Calibri"/>
                <a:cs typeface="Calibri"/>
                <a:sym typeface="Calibri"/>
              </a:rPr>
              <a:t>API</a:t>
            </a:r>
            <a:endParaRPr sz="2500" b="1" dirty="0">
              <a:solidFill>
                <a:schemeClr val="lt1"/>
              </a:solidFill>
              <a:latin typeface="Mooli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19"/>
          <p:cNvGrpSpPr/>
          <p:nvPr/>
        </p:nvGrpSpPr>
        <p:grpSpPr>
          <a:xfrm>
            <a:off x="9831175" y="7245875"/>
            <a:ext cx="2687418" cy="792612"/>
            <a:chOff x="9831175" y="2636375"/>
            <a:chExt cx="2687418" cy="792612"/>
          </a:xfrm>
        </p:grpSpPr>
        <p:sp>
          <p:nvSpPr>
            <p:cNvPr id="267" name="Google Shape;267;p19"/>
            <p:cNvSpPr/>
            <p:nvPr/>
          </p:nvSpPr>
          <p:spPr>
            <a:xfrm>
              <a:off x="9831175" y="2636375"/>
              <a:ext cx="2687418" cy="792612"/>
            </a:xfrm>
            <a:prstGeom prst="flowChartTerminator">
              <a:avLst/>
            </a:prstGeom>
            <a:solidFill>
              <a:srgbClr val="E46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latin typeface="Mooli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9"/>
            <p:cNvSpPr txBox="1"/>
            <p:nvPr/>
          </p:nvSpPr>
          <p:spPr>
            <a:xfrm>
              <a:off x="9887925" y="2739125"/>
              <a:ext cx="25740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Mooli" pitchFamily="2" charset="0"/>
                  <a:ea typeface="Calibri"/>
                  <a:cs typeface="Calibri"/>
                  <a:sym typeface="Calibri"/>
                </a:rPr>
                <a:t>DATA BASE</a:t>
              </a:r>
              <a:endParaRPr sz="2500" b="1" dirty="0">
                <a:solidFill>
                  <a:schemeClr val="lt1"/>
                </a:solidFill>
                <a:latin typeface="Mooli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9"/>
          <p:cNvGrpSpPr/>
          <p:nvPr/>
        </p:nvGrpSpPr>
        <p:grpSpPr>
          <a:xfrm>
            <a:off x="9831138" y="2636375"/>
            <a:ext cx="2687500" cy="792612"/>
            <a:chOff x="952500" y="2636375"/>
            <a:chExt cx="2687500" cy="792612"/>
          </a:xfrm>
        </p:grpSpPr>
        <p:sp>
          <p:nvSpPr>
            <p:cNvPr id="270" name="Google Shape;270;p19"/>
            <p:cNvSpPr/>
            <p:nvPr/>
          </p:nvSpPr>
          <p:spPr>
            <a:xfrm>
              <a:off x="952500" y="2636375"/>
              <a:ext cx="2687418" cy="792612"/>
            </a:xfrm>
            <a:prstGeom prst="flowChartTerminator">
              <a:avLst/>
            </a:prstGeom>
            <a:solidFill>
              <a:srgbClr val="E46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latin typeface="Mooli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1066000" y="2739131"/>
              <a:ext cx="25740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chemeClr val="lt1"/>
                  </a:solidFill>
                  <a:latin typeface="Mooli" pitchFamily="2" charset="0"/>
                  <a:ea typeface="Calibri"/>
                  <a:cs typeface="Calibri"/>
                  <a:sym typeface="Calibri"/>
                </a:rPr>
                <a:t>SERVICE</a:t>
              </a:r>
              <a:endParaRPr sz="2500" b="1" dirty="0">
                <a:solidFill>
                  <a:schemeClr val="lt1"/>
                </a:solidFill>
                <a:latin typeface="Mooli" pitchFamily="2" charset="0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9831154" y="4772750"/>
            <a:ext cx="3622914" cy="792612"/>
            <a:chOff x="952517" y="3429575"/>
            <a:chExt cx="3622914" cy="792612"/>
          </a:xfrm>
        </p:grpSpPr>
        <p:sp>
          <p:nvSpPr>
            <p:cNvPr id="273" name="Google Shape;273;p19"/>
            <p:cNvSpPr/>
            <p:nvPr/>
          </p:nvSpPr>
          <p:spPr>
            <a:xfrm>
              <a:off x="952517" y="3429575"/>
              <a:ext cx="3622914" cy="792612"/>
            </a:xfrm>
            <a:prstGeom prst="flowChartTerminator">
              <a:avLst/>
            </a:prstGeom>
            <a:solidFill>
              <a:srgbClr val="E46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latin typeface="Mooli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9"/>
            <p:cNvSpPr txBox="1"/>
            <p:nvPr/>
          </p:nvSpPr>
          <p:spPr>
            <a:xfrm>
              <a:off x="1066017" y="3558947"/>
              <a:ext cx="3509400" cy="5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 err="1">
                  <a:solidFill>
                    <a:schemeClr val="lt1"/>
                  </a:solidFill>
                  <a:latin typeface="Mooli" pitchFamily="2" charset="0"/>
                  <a:ea typeface="Calibri"/>
                  <a:cs typeface="Calibri"/>
                  <a:sym typeface="Calibri"/>
                </a:rPr>
                <a:t>형상관리</a:t>
              </a:r>
              <a:r>
                <a:rPr lang="en-US" sz="2500" b="1" dirty="0">
                  <a:solidFill>
                    <a:schemeClr val="lt1"/>
                  </a:solidFill>
                  <a:latin typeface="Mooli" pitchFamily="2" charset="0"/>
                  <a:ea typeface="Calibri"/>
                  <a:cs typeface="Calibri"/>
                  <a:sym typeface="Calibri"/>
                </a:rPr>
                <a:t> / </a:t>
              </a:r>
              <a:r>
                <a:rPr lang="en-US" sz="2500" b="1" dirty="0" err="1">
                  <a:solidFill>
                    <a:schemeClr val="lt1"/>
                  </a:solidFill>
                  <a:latin typeface="Mooli" pitchFamily="2" charset="0"/>
                  <a:ea typeface="Calibri"/>
                  <a:cs typeface="Calibri"/>
                  <a:sym typeface="Calibri"/>
                </a:rPr>
                <a:t>협업관리</a:t>
              </a:r>
              <a:endParaRPr sz="2500" b="1" dirty="0">
                <a:solidFill>
                  <a:schemeClr val="lt1"/>
                </a:solidFill>
                <a:latin typeface="Mooli" pitchFamily="2" charset="0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5" name="Google Shape;27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7592" y="5827112"/>
            <a:ext cx="1157008" cy="115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78987" y="5839902"/>
            <a:ext cx="1192405" cy="113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45769" y="5907781"/>
            <a:ext cx="995643" cy="995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855326" y="6111740"/>
            <a:ext cx="1914147" cy="5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00550" y="5907775"/>
            <a:ext cx="995625" cy="9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13250" y="6089003"/>
            <a:ext cx="907125" cy="9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 descr="Apache Directory 홈 디렉토리 경량 디렉토리 액세스 프로토콜 PHP, linux, 텍스트, 커맨드 라인 인터페이스, 리눅스  png | PNGWing"/>
          <p:cNvPicPr preferRelativeResize="0"/>
          <p:nvPr/>
        </p:nvPicPr>
        <p:blipFill rotWithShape="1">
          <a:blip r:embed="rId10">
            <a:alphaModFix/>
          </a:blip>
          <a:srcRect l="26543" t="8437" r="26534" b="11131"/>
          <a:stretch/>
        </p:blipFill>
        <p:spPr>
          <a:xfrm>
            <a:off x="10210362" y="3637075"/>
            <a:ext cx="995625" cy="92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13253" y="3678311"/>
            <a:ext cx="2145311" cy="6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9"/>
          <p:cNvPicPr preferRelativeResize="0"/>
          <p:nvPr/>
        </p:nvPicPr>
        <p:blipFill rotWithShape="1">
          <a:blip r:embed="rId12">
            <a:alphaModFix/>
          </a:blip>
          <a:srcRect l="31236" t="19790" r="31571" b="20454"/>
          <a:stretch/>
        </p:blipFill>
        <p:spPr>
          <a:xfrm>
            <a:off x="2260050" y="6146825"/>
            <a:ext cx="907125" cy="80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800000" flipH="1">
            <a:off x="3306855" y="6171531"/>
            <a:ext cx="724275" cy="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251597" y="6173893"/>
            <a:ext cx="2500330" cy="7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243161" y="6175708"/>
            <a:ext cx="1796416" cy="71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210346" y="8300223"/>
            <a:ext cx="1496495" cy="9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13252" y="8203254"/>
            <a:ext cx="995625" cy="87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9"/>
          <p:cNvPicPr preferRelativeResize="0"/>
          <p:nvPr/>
        </p:nvPicPr>
        <p:blipFill rotWithShape="1">
          <a:blip r:embed="rId18">
            <a:alphaModFix/>
          </a:blip>
          <a:srcRect r="60355"/>
          <a:stretch/>
        </p:blipFill>
        <p:spPr>
          <a:xfrm>
            <a:off x="2456350" y="8203275"/>
            <a:ext cx="8505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554324" y="8188909"/>
            <a:ext cx="1721847" cy="89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554326" y="3652853"/>
            <a:ext cx="850500" cy="85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853700" y="6169800"/>
            <a:ext cx="724275" cy="72412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93" name="Google Shape;293;p1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572000" y="3678300"/>
            <a:ext cx="907125" cy="6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243155" y="5166724"/>
            <a:ext cx="1342812" cy="83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479124" y="3406687"/>
            <a:ext cx="1342825" cy="13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692551" y="3510445"/>
            <a:ext cx="850500" cy="9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9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1894545" y="8313047"/>
            <a:ext cx="2440298" cy="9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4522546" y="8300230"/>
            <a:ext cx="1937505" cy="9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9"/>
          <p:cNvSpPr txBox="1"/>
          <p:nvPr/>
        </p:nvSpPr>
        <p:spPr>
          <a:xfrm>
            <a:off x="17294112" y="5009524"/>
            <a:ext cx="6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CC2B8"/>
                </a:solidFill>
              </a:rPr>
              <a:t>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0"/>
          <p:cNvSpPr txBox="1"/>
          <p:nvPr/>
        </p:nvSpPr>
        <p:spPr>
          <a:xfrm>
            <a:off x="17294112" y="5009524"/>
            <a:ext cx="611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46944"/>
                </a:solidFill>
              </a:rPr>
              <a:t>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0"/>
          <p:cNvSpPr txBox="1"/>
          <p:nvPr/>
        </p:nvSpPr>
        <p:spPr>
          <a:xfrm rot="5400000">
            <a:off x="-2096988" y="4896586"/>
            <a:ext cx="487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EF5A4A"/>
                </a:solidFill>
              </a:rPr>
              <a:t> •••• We Find Flower ••••</a:t>
            </a:r>
            <a:endParaRPr sz="1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E46944"/>
              </a:solidFill>
            </a:endParaRPr>
          </a:p>
        </p:txBody>
      </p:sp>
      <p:sp>
        <p:nvSpPr>
          <p:cNvPr id="307" name="Google Shape;307;p20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5 ERD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6706741" y="9719554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</a:rPr>
              <a:t>WFF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0"/>
          <p:cNvSpPr txBox="1"/>
          <p:nvPr/>
        </p:nvSpPr>
        <p:spPr>
          <a:xfrm>
            <a:off x="6266878" y="885630"/>
            <a:ext cx="5707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ERD </a:t>
            </a: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설계</a:t>
            </a:r>
            <a:endParaRPr sz="4800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  <a:cs typeface="Calibri"/>
              <a:sym typeface="Calibri"/>
            </a:endParaRPr>
          </a:p>
        </p:txBody>
      </p:sp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 l="2301" t="4084" r="2605" b="6923"/>
          <a:stretch/>
        </p:blipFill>
        <p:spPr>
          <a:xfrm>
            <a:off x="1922975" y="1994850"/>
            <a:ext cx="14395323" cy="772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2B8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/>
          <p:nvPr/>
        </p:nvSpPr>
        <p:spPr>
          <a:xfrm>
            <a:off x="-114000" y="-28800"/>
            <a:ext cx="18516000" cy="10315800"/>
          </a:xfrm>
          <a:prstGeom prst="rect">
            <a:avLst/>
          </a:prstGeom>
          <a:solidFill>
            <a:srgbClr val="FFF3D6"/>
          </a:solidFill>
          <a:ln w="9525" cap="flat" cmpd="sng">
            <a:solidFill>
              <a:srgbClr val="FFF3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1"/>
          <p:cNvSpPr txBox="1"/>
          <p:nvPr/>
        </p:nvSpPr>
        <p:spPr>
          <a:xfrm>
            <a:off x="17294112" y="5009524"/>
            <a:ext cx="611092" cy="39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 rot="5400000">
            <a:off x="-2096988" y="4896586"/>
            <a:ext cx="487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EF5A4A"/>
                </a:solidFill>
              </a:rPr>
              <a:t> •••• We Find Flower ••••</a:t>
            </a:r>
            <a:endParaRPr sz="1800">
              <a:solidFill>
                <a:srgbClr val="EF5A4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E46944"/>
              </a:solidFill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6706741" y="314913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300">
                <a:solidFill>
                  <a:srgbClr val="E46944"/>
                </a:solidFill>
              </a:rPr>
              <a:t>6</a:t>
            </a:r>
            <a:r>
              <a:rPr lang="en-US" sz="1300">
                <a:solidFill>
                  <a:srgbClr val="E469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E46944"/>
                </a:solidFill>
              </a:rPr>
              <a:t>형상관리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6706741" y="9719554"/>
            <a:ext cx="4872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46944"/>
                </a:solidFill>
              </a:rPr>
              <a:t>WFF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6289103" y="903829"/>
            <a:ext cx="5707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rgbClr val="EF5A4A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형상관리</a:t>
            </a:r>
            <a:endParaRPr sz="4800" dirty="0">
              <a:solidFill>
                <a:srgbClr val="EF5A4A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  <a:cs typeface="Calibri"/>
              <a:sym typeface="Calibri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1044875" y="6094275"/>
            <a:ext cx="72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Calibri"/>
                <a:sym typeface="Calibri"/>
              </a:rPr>
              <a:t>브랜치</a:t>
            </a:r>
            <a:r>
              <a:rPr lang="en-US" sz="2000" b="1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Calibri"/>
                <a:sym typeface="Calibri"/>
              </a:rPr>
              <a:t>계획</a:t>
            </a:r>
            <a:r>
              <a:rPr lang="en-US" sz="2000" b="1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Calibri"/>
                <a:sym typeface="Calibri"/>
              </a:rPr>
              <a:t> 및 </a:t>
            </a:r>
            <a:r>
              <a:rPr lang="en-US" sz="20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Calibri"/>
                <a:sym typeface="Calibri"/>
              </a:rPr>
              <a:t>컨벤션</a:t>
            </a:r>
            <a:r>
              <a:rPr lang="en-US" sz="2000" b="1" dirty="0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EF5A4A"/>
                </a:solidFill>
                <a:latin typeface="아리따-돋움4.0(OTF)-Light" panose="02020603020101020101" pitchFamily="18" charset="-127"/>
                <a:ea typeface="아리따-돋움4.0(OTF)-Light" panose="02020603020101020101" pitchFamily="18" charset="-127"/>
                <a:cs typeface="Calibri"/>
                <a:sym typeface="Calibri"/>
              </a:rPr>
              <a:t>규칙</a:t>
            </a:r>
            <a:endParaRPr sz="2000" b="1" dirty="0">
              <a:solidFill>
                <a:srgbClr val="EF5A4A"/>
              </a:solidFill>
              <a:latin typeface="아리따-돋움4.0(OTF)-Light" panose="02020603020101020101" pitchFamily="18" charset="-127"/>
              <a:ea typeface="아리따-돋움4.0(OTF)-Light" panose="02020603020101020101" pitchFamily="18" charset="-127"/>
            </a:endParaRPr>
          </a:p>
        </p:txBody>
      </p:sp>
      <p:pic>
        <p:nvPicPr>
          <p:cNvPr id="322" name="Google Shape;3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6350" y="2074351"/>
            <a:ext cx="6225024" cy="3501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1"/>
          <p:cNvGrpSpPr/>
          <p:nvPr/>
        </p:nvGrpSpPr>
        <p:grpSpPr>
          <a:xfrm>
            <a:off x="10476555" y="5770725"/>
            <a:ext cx="6225183" cy="3501648"/>
            <a:chOff x="8426050" y="1853050"/>
            <a:chExt cx="6687274" cy="3761573"/>
          </a:xfrm>
        </p:grpSpPr>
        <p:pic>
          <p:nvPicPr>
            <p:cNvPr id="324" name="Google Shape;32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6050" y="1853050"/>
              <a:ext cx="6687274" cy="3761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21"/>
            <p:cNvSpPr/>
            <p:nvPr/>
          </p:nvSpPr>
          <p:spPr>
            <a:xfrm>
              <a:off x="9635750" y="3396500"/>
              <a:ext cx="3092100" cy="1853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1"/>
          <p:cNvGrpSpPr/>
          <p:nvPr/>
        </p:nvGrpSpPr>
        <p:grpSpPr>
          <a:xfrm>
            <a:off x="1044875" y="2074350"/>
            <a:ext cx="6875250" cy="3936100"/>
            <a:chOff x="1044875" y="2074350"/>
            <a:chExt cx="6875250" cy="3936100"/>
          </a:xfrm>
        </p:grpSpPr>
        <p:pic>
          <p:nvPicPr>
            <p:cNvPr id="327" name="Google Shape;32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4875" y="2074350"/>
              <a:ext cx="6875250" cy="3936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21"/>
            <p:cNvSpPr/>
            <p:nvPr/>
          </p:nvSpPr>
          <p:spPr>
            <a:xfrm>
              <a:off x="3888300" y="2713975"/>
              <a:ext cx="3901200" cy="2427000"/>
            </a:xfrm>
            <a:prstGeom prst="rect">
              <a:avLst/>
            </a:prstGeom>
            <a:noFill/>
            <a:ln w="38100" cap="flat" cmpd="sng">
              <a:solidFill>
                <a:srgbClr val="EF5A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9" name="Google Shape;329;p21"/>
          <p:cNvSpPr/>
          <p:nvPr/>
        </p:nvSpPr>
        <p:spPr>
          <a:xfrm>
            <a:off x="4971250" y="4462375"/>
            <a:ext cx="4227600" cy="4157400"/>
          </a:xfrm>
          <a:prstGeom prst="rect">
            <a:avLst/>
          </a:prstGeom>
          <a:solidFill>
            <a:srgbClr val="FBF4D4"/>
          </a:solidFill>
          <a:ln w="38100" cap="flat" cmpd="sng">
            <a:solidFill>
              <a:srgbClr val="E469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</a:rPr>
              <a:t>*분류: 제목[50자 이하]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&lt;br&gt;</a:t>
            </a:r>
            <a:endParaRPr sz="1600">
              <a:solidFill>
                <a:srgbClr val="88888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본문 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</a:rPr>
              <a:t>[깃 커밋 메세지 컨번션에대해 간략하게 정리한 내용 한 줄은 72자 이하로 제한 ]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&lt;br&gt;</a:t>
            </a:r>
            <a:endParaRPr sz="1600">
              <a:solidFill>
                <a:srgbClr val="88888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</a:rPr>
              <a:t>**꼬리말: 이슈번호[ex)#86]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888888"/>
                </a:solidFill>
              </a:rPr>
              <a:t>*분류 - Feat (새로 추가된 것) , -Fix (문제해결)</a:t>
            </a:r>
            <a:endParaRPr sz="1600">
              <a:solidFill>
                <a:srgbClr val="88888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888"/>
                </a:solidFill>
              </a:rPr>
              <a:t>**꼬리말 -progress(해결중) , -resolve(해결완료)</a:t>
            </a:r>
            <a:endParaRPr sz="16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1341</Words>
  <Application>Microsoft Office PowerPoint</Application>
  <PresentationFormat>사용자 지정</PresentationFormat>
  <Paragraphs>329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Calibri</vt:lpstr>
      <vt:lpstr>Calistoga</vt:lpstr>
      <vt:lpstr>아리따-돋움4.0(OTF)-Light</vt:lpstr>
      <vt:lpstr>Mooli</vt:lpstr>
      <vt:lpstr>아리따-돋움4.0(OTF)-Medium</vt:lpstr>
      <vt:lpstr>Alfa Slab One</vt:lpstr>
      <vt:lpstr>아리따-돋움4.0(OTF)-Bold</vt:lpstr>
      <vt:lpstr>Arial</vt:lpstr>
      <vt:lpstr>아리따-돋움4.0(OTF)-SemiBold</vt:lpstr>
      <vt:lpstr>Cookie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guro-hi</cp:lastModifiedBy>
  <cp:revision>4</cp:revision>
  <dcterms:modified xsi:type="dcterms:W3CDTF">2023-10-20T01:34:26Z</dcterms:modified>
</cp:coreProperties>
</file>